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69" r:id="rId3"/>
    <p:sldId id="304" r:id="rId4"/>
    <p:sldId id="305" r:id="rId5"/>
    <p:sldId id="306" r:id="rId6"/>
    <p:sldId id="307" r:id="rId7"/>
    <p:sldId id="283" r:id="rId8"/>
    <p:sldId id="290" r:id="rId9"/>
    <p:sldId id="281" r:id="rId10"/>
    <p:sldId id="261" r:id="rId11"/>
    <p:sldId id="308" r:id="rId12"/>
    <p:sldId id="284" r:id="rId13"/>
    <p:sldId id="303" r:id="rId14"/>
    <p:sldId id="260" r:id="rId15"/>
    <p:sldId id="288" r:id="rId16"/>
    <p:sldId id="301" r:id="rId17"/>
    <p:sldId id="296" r:id="rId18"/>
    <p:sldId id="297" r:id="rId19"/>
    <p:sldId id="302"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3" d="100"/>
          <a:sy n="83" d="100"/>
        </p:scale>
        <p:origin x="84" y="6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55417B-AF87-4DCB-B820-AC360F3E000A}" type="datetimeFigureOut">
              <a:rPr lang="en-GB" smtClean="0"/>
              <a:t>21/11/2016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A8B777-1CFF-4DF3-B303-19D69B7549D5}" type="slidenum">
              <a:rPr lang="en-GB" smtClean="0"/>
              <a:t>‹#›</a:t>
            </a:fld>
            <a:endParaRPr lang="en-GB"/>
          </a:p>
        </p:txBody>
      </p:sp>
    </p:spTree>
    <p:extLst>
      <p:ext uri="{BB962C8B-B14F-4D97-AF65-F5344CB8AC3E}">
        <p14:creationId xmlns:p14="http://schemas.microsoft.com/office/powerpoint/2010/main" val="388429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12 Assets - based on research about what people need for learning &amp; work, relationships and wellbeing.  </a:t>
            </a:r>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7</a:t>
            </a:fld>
            <a:endParaRPr lang="en-GB"/>
          </a:p>
        </p:txBody>
      </p:sp>
    </p:spTree>
    <p:extLst>
      <p:ext uri="{BB962C8B-B14F-4D97-AF65-F5344CB8AC3E}">
        <p14:creationId xmlns:p14="http://schemas.microsoft.com/office/powerpoint/2010/main" val="3644303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8</a:t>
            </a:fld>
            <a:endParaRPr lang="en-GB"/>
          </a:p>
        </p:txBody>
      </p:sp>
    </p:spTree>
    <p:extLst>
      <p:ext uri="{BB962C8B-B14F-4D97-AF65-F5344CB8AC3E}">
        <p14:creationId xmlns:p14="http://schemas.microsoft.com/office/powerpoint/2010/main" val="3073279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12</a:t>
            </a:fld>
            <a:endParaRPr lang="en-GB"/>
          </a:p>
        </p:txBody>
      </p:sp>
    </p:spTree>
    <p:extLst>
      <p:ext uri="{BB962C8B-B14F-4D97-AF65-F5344CB8AC3E}">
        <p14:creationId xmlns:p14="http://schemas.microsoft.com/office/powerpoint/2010/main" val="462672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13</a:t>
            </a:fld>
            <a:endParaRPr lang="en-GB"/>
          </a:p>
        </p:txBody>
      </p:sp>
    </p:spTree>
    <p:extLst>
      <p:ext uri="{BB962C8B-B14F-4D97-AF65-F5344CB8AC3E}">
        <p14:creationId xmlns:p14="http://schemas.microsoft.com/office/powerpoint/2010/main" val="4067520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model relates to how people collaborate and participate through social media but it is a useful parallel to working collaboratively in a team setting – so within your</a:t>
            </a:r>
            <a:r>
              <a:rPr lang="en-GB" baseline="0" dirty="0" smtClean="0"/>
              <a:t> syndicates this may translate to how you are working – which groups are using Quip for example – which allows you to collaborate on line and share editing and contribution to a work task. </a:t>
            </a:r>
            <a:r>
              <a:rPr lang="en-GB" b="1" baseline="0" dirty="0" smtClean="0"/>
              <a:t>Refactoring</a:t>
            </a:r>
            <a:r>
              <a:rPr lang="en-GB" baseline="0" dirty="0" smtClean="0"/>
              <a:t> is a controlled technique for improving the design of an existing code base. Its essence is applying a series of small </a:t>
            </a:r>
            <a:r>
              <a:rPr lang="en-GB" baseline="0" dirty="0" err="1" smtClean="0"/>
              <a:t>behavior</a:t>
            </a:r>
            <a:r>
              <a:rPr lang="en-GB" baseline="0" dirty="0" smtClean="0"/>
              <a:t>-preserving transformations, each of which "too small to be worth doing". However the cumulative effect of each of these transformations is quite significant. By doing them in small steps you reduce the risk of introducing errors. You also avoid having the system broken while you are carrying out the restructuring - which allows you to gradually refactor a system over an extended period of time.</a:t>
            </a:r>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15</a:t>
            </a:fld>
            <a:endParaRPr lang="en-GB"/>
          </a:p>
        </p:txBody>
      </p:sp>
    </p:spTree>
    <p:extLst>
      <p:ext uri="{BB962C8B-B14F-4D97-AF65-F5344CB8AC3E}">
        <p14:creationId xmlns:p14="http://schemas.microsoft.com/office/powerpoint/2010/main" val="385203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16</a:t>
            </a:fld>
            <a:endParaRPr lang="en-GB"/>
          </a:p>
        </p:txBody>
      </p:sp>
    </p:spTree>
    <p:extLst>
      <p:ext uri="{BB962C8B-B14F-4D97-AF65-F5344CB8AC3E}">
        <p14:creationId xmlns:p14="http://schemas.microsoft.com/office/powerpoint/2010/main" val="2494304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17</a:t>
            </a:fld>
            <a:endParaRPr lang="en-GB"/>
          </a:p>
        </p:txBody>
      </p:sp>
    </p:spTree>
    <p:extLst>
      <p:ext uri="{BB962C8B-B14F-4D97-AF65-F5344CB8AC3E}">
        <p14:creationId xmlns:p14="http://schemas.microsoft.com/office/powerpoint/2010/main" val="4013852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18</a:t>
            </a:fld>
            <a:endParaRPr lang="en-GB"/>
          </a:p>
        </p:txBody>
      </p:sp>
    </p:spTree>
    <p:extLst>
      <p:ext uri="{BB962C8B-B14F-4D97-AF65-F5344CB8AC3E}">
        <p14:creationId xmlns:p14="http://schemas.microsoft.com/office/powerpoint/2010/main" val="2366589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BC43C-7071-4D40-AA00-F4CE3A228C5F}" type="slidenum">
              <a:rPr lang="en-GB" smtClean="0"/>
              <a:t>19</a:t>
            </a:fld>
            <a:endParaRPr lang="en-GB"/>
          </a:p>
        </p:txBody>
      </p:sp>
    </p:spTree>
    <p:extLst>
      <p:ext uri="{BB962C8B-B14F-4D97-AF65-F5344CB8AC3E}">
        <p14:creationId xmlns:p14="http://schemas.microsoft.com/office/powerpoint/2010/main" val="3268404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987BD4-409B-6E49-9B4D-B111D55D76FA}" type="datetimeFigureOut">
              <a:rPr lang="en-US" smtClean="0"/>
              <a:t>11/21/2016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87BD4-409B-6E49-9B4D-B111D55D76FA}" type="datetimeFigureOut">
              <a:rPr lang="en-US" smtClean="0"/>
              <a:t>11/21/2016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987BD4-409B-6E49-9B4D-B111D55D76FA}" type="datetimeFigureOut">
              <a:rPr lang="en-US" smtClean="0"/>
              <a:t>11/21/2016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987BD4-409B-6E49-9B4D-B111D55D76FA}" type="datetimeFigureOut">
              <a:rPr lang="en-US" smtClean="0"/>
              <a:t>11/21/2016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987BD4-409B-6E49-9B4D-B111D55D76FA}" type="datetimeFigureOut">
              <a:rPr lang="en-US" smtClean="0"/>
              <a:t>11/21/2016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987BD4-409B-6E49-9B4D-B111D55D76FA}" type="datetimeFigureOut">
              <a:rPr lang="en-US" smtClean="0"/>
              <a:t>11/21/2016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987BD4-409B-6E49-9B4D-B111D55D76FA}" type="datetimeFigureOut">
              <a:rPr lang="en-US" smtClean="0"/>
              <a:t>11/21/2016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987BD4-409B-6E49-9B4D-B111D55D76FA}" type="datetimeFigureOut">
              <a:rPr lang="en-US" smtClean="0"/>
              <a:t>11/21/2016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987BD4-409B-6E49-9B4D-B111D55D76FA}" type="datetimeFigureOut">
              <a:rPr lang="en-US" smtClean="0"/>
              <a:t>11/21/2016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87BD4-409B-6E49-9B4D-B111D55D76FA}" type="datetimeFigureOut">
              <a:rPr lang="en-US" smtClean="0"/>
              <a:t>11/21/2016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87BD4-409B-6E49-9B4D-B111D55D76FA}" type="datetimeFigureOut">
              <a:rPr lang="en-US" smtClean="0"/>
              <a:t>11/21/2016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548E1-EF41-524F-8D0C-622701027BF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987BD4-409B-6E49-9B4D-B111D55D76FA}" type="datetimeFigureOut">
              <a:rPr lang="en-US" smtClean="0"/>
              <a:t>11/21/2016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7548E1-EF41-524F-8D0C-622701027BF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png"/><Relationship Id="rId12"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gr.sagepub.com/" TargetMode="Externa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businessdictionary.com/definition/interdisciplinary-team.html" TargetMode="Externa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www.imagineif.ne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mailto:kevin.Feaviour@imagineif.net" TargetMode="External"/><Relationship Id="rId5" Type="http://schemas.openxmlformats.org/officeDocument/2006/relationships/hyperlink" Target="mailto:louise.cole@imagineif.net"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Imagine </a:t>
            </a:r>
            <a:r>
              <a:rPr lang="en-US" dirty="0"/>
              <a:t>I</a:t>
            </a:r>
            <a:r>
              <a:rPr lang="en-US" dirty="0" smtClean="0"/>
              <a:t>f… Assets for Success Productivity Programme</a:t>
            </a:r>
            <a:endParaRPr lang="en-US" dirty="0"/>
          </a:p>
        </p:txBody>
      </p:sp>
      <p:sp>
        <p:nvSpPr>
          <p:cNvPr id="3" name="Subtitle 2"/>
          <p:cNvSpPr>
            <a:spLocks noGrp="1"/>
          </p:cNvSpPr>
          <p:nvPr>
            <p:ph type="subTitle" idx="1"/>
          </p:nvPr>
        </p:nvSpPr>
        <p:spPr>
          <a:xfrm>
            <a:off x="1371600" y="3886200"/>
            <a:ext cx="7208520" cy="1752600"/>
          </a:xfrm>
        </p:spPr>
        <p:txBody>
          <a:bodyPr>
            <a:normAutofit fontScale="70000" lnSpcReduction="20000"/>
          </a:bodyPr>
          <a:lstStyle/>
          <a:p>
            <a:r>
              <a:rPr lang="en-US" dirty="0" smtClean="0"/>
              <a:t>Louise Cole and Kevin Feaviour</a:t>
            </a:r>
          </a:p>
          <a:p>
            <a:endParaRPr lang="en-US" dirty="0" smtClean="0"/>
          </a:p>
          <a:p>
            <a:r>
              <a:rPr lang="en-US" dirty="0" smtClean="0"/>
              <a:t>“Full STEAMM Ahead”</a:t>
            </a:r>
          </a:p>
          <a:p>
            <a:r>
              <a:rPr lang="en-US" sz="2600" dirty="0" smtClean="0"/>
              <a:t>Exeter and Heart of Devon Employment and Skills Board</a:t>
            </a:r>
          </a:p>
          <a:p>
            <a:r>
              <a:rPr lang="en-US" sz="2600" dirty="0" smtClean="0"/>
              <a:t>25</a:t>
            </a:r>
            <a:r>
              <a:rPr lang="en-US" sz="2600" baseline="30000" dirty="0" smtClean="0"/>
              <a:t>th</a:t>
            </a:r>
            <a:r>
              <a:rPr lang="en-US" sz="2600" dirty="0" smtClean="0"/>
              <a:t> November 2016</a:t>
            </a:r>
          </a:p>
          <a:p>
            <a:endParaRPr lang="en-US" dirty="0" smtClean="0"/>
          </a:p>
        </p:txBody>
      </p:sp>
      <p:pic>
        <p:nvPicPr>
          <p:cNvPr id="4" name="Picture 3" descr="imagine_if_logo-5000x1639.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52438" y="246011"/>
            <a:ext cx="3102210" cy="849876"/>
          </a:xfrm>
          <a:prstGeom prst="rect">
            <a:avLst/>
          </a:prstGeom>
        </p:spPr>
      </p:pic>
      <p:pic>
        <p:nvPicPr>
          <p:cNvPr id="5" name="Picture 4"/>
          <p:cNvPicPr>
            <a:picLocks noChangeAspect="1"/>
          </p:cNvPicPr>
          <p:nvPr/>
        </p:nvPicPr>
        <p:blipFill>
          <a:blip r:embed="rId3"/>
          <a:stretch>
            <a:fillRect/>
          </a:stretch>
        </p:blipFill>
        <p:spPr>
          <a:xfrm>
            <a:off x="6775548" y="5703570"/>
            <a:ext cx="1804572" cy="82303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809" y="927605"/>
            <a:ext cx="9084191" cy="5107364"/>
          </a:xfrm>
          <a:prstGeom prst="rect">
            <a:avLst/>
          </a:prstGeom>
        </p:spPr>
      </p:pic>
      <p:pic>
        <p:nvPicPr>
          <p:cNvPr id="3" name="Picture 2"/>
          <p:cNvPicPr>
            <a:picLocks noChangeAspect="1"/>
          </p:cNvPicPr>
          <p:nvPr/>
        </p:nvPicPr>
        <p:blipFill>
          <a:blip r:embed="rId3"/>
          <a:stretch>
            <a:fillRect/>
          </a:stretch>
        </p:blipFill>
        <p:spPr>
          <a:xfrm>
            <a:off x="0" y="0"/>
            <a:ext cx="3103133" cy="853514"/>
          </a:xfrm>
          <a:prstGeom prst="rect">
            <a:avLst/>
          </a:prstGeom>
        </p:spPr>
      </p:pic>
      <p:pic>
        <p:nvPicPr>
          <p:cNvPr id="4" name="Picture 3"/>
          <p:cNvPicPr>
            <a:picLocks noChangeAspect="1"/>
          </p:cNvPicPr>
          <p:nvPr/>
        </p:nvPicPr>
        <p:blipFill>
          <a:blip r:embed="rId4"/>
          <a:stretch>
            <a:fillRect/>
          </a:stretch>
        </p:blipFill>
        <p:spPr>
          <a:xfrm>
            <a:off x="7156625" y="6034969"/>
            <a:ext cx="1810669" cy="823031"/>
          </a:xfrm>
          <a:prstGeom prst="rect">
            <a:avLst/>
          </a:prstGeom>
        </p:spPr>
      </p:pic>
    </p:spTree>
    <p:extLst>
      <p:ext uri="{BB962C8B-B14F-4D97-AF65-F5344CB8AC3E}">
        <p14:creationId xmlns:p14="http://schemas.microsoft.com/office/powerpoint/2010/main" val="10288649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3103133" cy="853514"/>
          </a:xfrm>
          <a:prstGeom prst="rect">
            <a:avLst/>
          </a:prstGeom>
        </p:spPr>
      </p:pic>
      <p:pic>
        <p:nvPicPr>
          <p:cNvPr id="4" name="Picture 3"/>
          <p:cNvPicPr>
            <a:picLocks noChangeAspect="1"/>
          </p:cNvPicPr>
          <p:nvPr/>
        </p:nvPicPr>
        <p:blipFill>
          <a:blip r:embed="rId3"/>
          <a:stretch>
            <a:fillRect/>
          </a:stretch>
        </p:blipFill>
        <p:spPr>
          <a:xfrm>
            <a:off x="7156625" y="6034969"/>
            <a:ext cx="1810669" cy="823031"/>
          </a:xfrm>
          <a:prstGeom prst="rect">
            <a:avLst/>
          </a:prstGeom>
        </p:spPr>
      </p:pic>
      <p:pic>
        <p:nvPicPr>
          <p:cNvPr id="5" name="Picture 4"/>
          <p:cNvPicPr>
            <a:picLocks noChangeAspect="1"/>
          </p:cNvPicPr>
          <p:nvPr/>
        </p:nvPicPr>
        <p:blipFill>
          <a:blip r:embed="rId4"/>
          <a:stretch>
            <a:fillRect/>
          </a:stretch>
        </p:blipFill>
        <p:spPr>
          <a:xfrm>
            <a:off x="72522" y="929605"/>
            <a:ext cx="9071478" cy="5105364"/>
          </a:xfrm>
          <a:prstGeom prst="rect">
            <a:avLst/>
          </a:prstGeom>
        </p:spPr>
      </p:pic>
    </p:spTree>
    <p:extLst>
      <p:ext uri="{BB962C8B-B14F-4D97-AF65-F5344CB8AC3E}">
        <p14:creationId xmlns:p14="http://schemas.microsoft.com/office/powerpoint/2010/main" val="417986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3103133" cy="853514"/>
          </a:xfrm>
          <a:prstGeom prst="rect">
            <a:avLst/>
          </a:prstGeom>
        </p:spPr>
      </p:pic>
      <p:pic>
        <p:nvPicPr>
          <p:cNvPr id="4" name="Picture 3"/>
          <p:cNvPicPr>
            <a:picLocks noChangeAspect="1"/>
          </p:cNvPicPr>
          <p:nvPr/>
        </p:nvPicPr>
        <p:blipFill>
          <a:blip r:embed="rId3"/>
          <a:stretch>
            <a:fillRect/>
          </a:stretch>
        </p:blipFill>
        <p:spPr>
          <a:xfrm>
            <a:off x="7156625" y="6034969"/>
            <a:ext cx="1810669" cy="823031"/>
          </a:xfrm>
          <a:prstGeom prst="rect">
            <a:avLst/>
          </a:prstGeom>
        </p:spPr>
      </p:pic>
      <p:pic>
        <p:nvPicPr>
          <p:cNvPr id="5" name="Picture 4"/>
          <p:cNvPicPr>
            <a:picLocks noChangeAspect="1"/>
          </p:cNvPicPr>
          <p:nvPr/>
        </p:nvPicPr>
        <p:blipFill>
          <a:blip r:embed="rId4"/>
          <a:stretch>
            <a:fillRect/>
          </a:stretch>
        </p:blipFill>
        <p:spPr>
          <a:xfrm>
            <a:off x="121920" y="1018842"/>
            <a:ext cx="9022080" cy="5077563"/>
          </a:xfrm>
          <a:prstGeom prst="rect">
            <a:avLst/>
          </a:prstGeom>
        </p:spPr>
      </p:pic>
    </p:spTree>
    <p:extLst>
      <p:ext uri="{BB962C8B-B14F-4D97-AF65-F5344CB8AC3E}">
        <p14:creationId xmlns:p14="http://schemas.microsoft.com/office/powerpoint/2010/main" val="4053808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3103133" cy="853514"/>
          </a:xfrm>
          <a:prstGeom prst="rect">
            <a:avLst/>
          </a:prstGeom>
        </p:spPr>
      </p:pic>
      <p:pic>
        <p:nvPicPr>
          <p:cNvPr id="4" name="Picture 3"/>
          <p:cNvPicPr>
            <a:picLocks noChangeAspect="1"/>
          </p:cNvPicPr>
          <p:nvPr/>
        </p:nvPicPr>
        <p:blipFill>
          <a:blip r:embed="rId3"/>
          <a:stretch>
            <a:fillRect/>
          </a:stretch>
        </p:blipFill>
        <p:spPr>
          <a:xfrm>
            <a:off x="7156625" y="6034969"/>
            <a:ext cx="1810669" cy="823031"/>
          </a:xfrm>
          <a:prstGeom prst="rect">
            <a:avLst/>
          </a:prstGeom>
        </p:spPr>
      </p:pic>
      <p:pic>
        <p:nvPicPr>
          <p:cNvPr id="2" name="Picture 1"/>
          <p:cNvPicPr>
            <a:picLocks noChangeAspect="1"/>
          </p:cNvPicPr>
          <p:nvPr/>
        </p:nvPicPr>
        <p:blipFill>
          <a:blip r:embed="rId4"/>
          <a:stretch>
            <a:fillRect/>
          </a:stretch>
        </p:blipFill>
        <p:spPr>
          <a:xfrm>
            <a:off x="76420" y="1017570"/>
            <a:ext cx="8915179" cy="5017399"/>
          </a:xfrm>
          <a:prstGeom prst="rect">
            <a:avLst/>
          </a:prstGeom>
        </p:spPr>
      </p:pic>
    </p:spTree>
    <p:extLst>
      <p:ext uri="{BB962C8B-B14F-4D97-AF65-F5344CB8AC3E}">
        <p14:creationId xmlns:p14="http://schemas.microsoft.com/office/powerpoint/2010/main" val="4053483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3103133" cy="853514"/>
          </a:xfrm>
          <a:prstGeom prst="rect">
            <a:avLst/>
          </a:prstGeom>
        </p:spPr>
      </p:pic>
      <p:pic>
        <p:nvPicPr>
          <p:cNvPr id="4" name="Picture 3"/>
          <p:cNvPicPr>
            <a:picLocks noChangeAspect="1"/>
          </p:cNvPicPr>
          <p:nvPr/>
        </p:nvPicPr>
        <p:blipFill>
          <a:blip r:embed="rId3"/>
          <a:stretch>
            <a:fillRect/>
          </a:stretch>
        </p:blipFill>
        <p:spPr>
          <a:xfrm>
            <a:off x="7156625" y="6034969"/>
            <a:ext cx="1810669" cy="823031"/>
          </a:xfrm>
          <a:prstGeom prst="rect">
            <a:avLst/>
          </a:prstGeom>
        </p:spPr>
      </p:pic>
      <p:pic>
        <p:nvPicPr>
          <p:cNvPr id="2" name="Picture 1"/>
          <p:cNvPicPr>
            <a:picLocks noChangeAspect="1"/>
          </p:cNvPicPr>
          <p:nvPr/>
        </p:nvPicPr>
        <p:blipFill>
          <a:blip r:embed="rId4"/>
          <a:stretch>
            <a:fillRect/>
          </a:stretch>
        </p:blipFill>
        <p:spPr>
          <a:xfrm>
            <a:off x="93183" y="956438"/>
            <a:ext cx="9050817" cy="5093735"/>
          </a:xfrm>
          <a:prstGeom prst="rect">
            <a:avLst/>
          </a:prstGeom>
        </p:spPr>
      </p:pic>
    </p:spTree>
    <p:extLst>
      <p:ext uri="{BB962C8B-B14F-4D97-AF65-F5344CB8AC3E}">
        <p14:creationId xmlns:p14="http://schemas.microsoft.com/office/powerpoint/2010/main" val="321182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Assets for Success</a:t>
            </a:r>
            <a:endParaRPr lang="en-US" dirty="0"/>
          </a:p>
        </p:txBody>
      </p:sp>
      <p:sp>
        <p:nvSpPr>
          <p:cNvPr id="3" name="Content Placeholder 2"/>
          <p:cNvSpPr>
            <a:spLocks noGrp="1"/>
          </p:cNvSpPr>
          <p:nvPr>
            <p:ph idx="1"/>
          </p:nvPr>
        </p:nvSpPr>
        <p:spPr>
          <a:xfrm>
            <a:off x="457200" y="1417638"/>
            <a:ext cx="8229600" cy="3589791"/>
          </a:xfrm>
        </p:spPr>
        <p:txBody>
          <a:bodyPr/>
          <a:lstStyle/>
          <a:p>
            <a:pPr>
              <a:buNone/>
            </a:pPr>
            <a:r>
              <a:rPr lang="en-US" sz="2800" dirty="0" smtClean="0"/>
              <a:t>	</a:t>
            </a:r>
            <a:endParaRPr lang="en-GB" sz="2800" dirty="0"/>
          </a:p>
        </p:txBody>
      </p:sp>
      <p:pic>
        <p:nvPicPr>
          <p:cNvPr id="7" name="Picture 6" descr="imagine_if_logo-5000x1639.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3708" y="251601"/>
            <a:ext cx="2642571" cy="72395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19770" y="2115639"/>
            <a:ext cx="6704460" cy="3166682"/>
          </a:xfrm>
          <a:prstGeom prst="rect">
            <a:avLst/>
          </a:prstGeom>
        </p:spPr>
      </p:pic>
      <p:pic>
        <p:nvPicPr>
          <p:cNvPr id="5" name="Picture 4"/>
          <p:cNvPicPr>
            <a:picLocks noChangeAspect="1"/>
          </p:cNvPicPr>
          <p:nvPr/>
        </p:nvPicPr>
        <p:blipFill>
          <a:blip r:embed="rId5"/>
          <a:stretch>
            <a:fillRect/>
          </a:stretch>
        </p:blipFill>
        <p:spPr>
          <a:xfrm>
            <a:off x="7339428" y="5980322"/>
            <a:ext cx="1804572" cy="823031"/>
          </a:xfrm>
          <a:prstGeom prst="rect">
            <a:avLst/>
          </a:prstGeom>
        </p:spPr>
      </p:pic>
    </p:spTree>
    <p:extLst>
      <p:ext uri="{BB962C8B-B14F-4D97-AF65-F5344CB8AC3E}">
        <p14:creationId xmlns:p14="http://schemas.microsoft.com/office/powerpoint/2010/main" val="3587845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t>
            </a:r>
            <a:r>
              <a:rPr lang="en-GB" sz="3600" dirty="0" smtClean="0"/>
              <a:t>Assessing your Assets 4G Model</a:t>
            </a:r>
            <a:endParaRPr lang="en-GB" sz="36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57200" y="1272495"/>
            <a:ext cx="8158990" cy="3767189"/>
          </a:xfrm>
        </p:spPr>
      </p:pic>
      <p:pic>
        <p:nvPicPr>
          <p:cNvPr id="3" name="Picture 2"/>
          <p:cNvPicPr>
            <a:picLocks noChangeAspect="1"/>
          </p:cNvPicPr>
          <p:nvPr/>
        </p:nvPicPr>
        <p:blipFill>
          <a:blip r:embed="rId4"/>
          <a:stretch>
            <a:fillRect/>
          </a:stretch>
        </p:blipFill>
        <p:spPr>
          <a:xfrm>
            <a:off x="172210" y="233376"/>
            <a:ext cx="2645893" cy="725487"/>
          </a:xfrm>
          <a:prstGeom prst="rect">
            <a:avLst/>
          </a:prstGeom>
        </p:spPr>
      </p:pic>
      <p:pic>
        <p:nvPicPr>
          <p:cNvPr id="5" name="Picture 4"/>
          <p:cNvPicPr>
            <a:picLocks noChangeAspect="1"/>
          </p:cNvPicPr>
          <p:nvPr/>
        </p:nvPicPr>
        <p:blipFill>
          <a:blip r:embed="rId5"/>
          <a:stretch>
            <a:fillRect/>
          </a:stretch>
        </p:blipFill>
        <p:spPr>
          <a:xfrm>
            <a:off x="7339428" y="6034969"/>
            <a:ext cx="1804572" cy="823031"/>
          </a:xfrm>
          <a:prstGeom prst="rect">
            <a:avLst/>
          </a:prstGeom>
        </p:spPr>
      </p:pic>
      <p:sp>
        <p:nvSpPr>
          <p:cNvPr id="6" name="Rectangle 5"/>
          <p:cNvSpPr/>
          <p:nvPr/>
        </p:nvSpPr>
        <p:spPr>
          <a:xfrm>
            <a:off x="1240970" y="5330708"/>
            <a:ext cx="5958115" cy="1200329"/>
          </a:xfrm>
          <a:prstGeom prst="rect">
            <a:avLst/>
          </a:prstGeom>
        </p:spPr>
        <p:txBody>
          <a:bodyPr wrap="square">
            <a:spAutoFit/>
          </a:bodyPr>
          <a:lstStyle/>
          <a:p>
            <a:r>
              <a:rPr lang="en-GB" sz="2400" b="1" dirty="0"/>
              <a:t>Identify</a:t>
            </a:r>
            <a:r>
              <a:rPr lang="en-GB" sz="2400" dirty="0"/>
              <a:t>: know your </a:t>
            </a:r>
            <a:r>
              <a:rPr lang="en-GB" sz="2400" dirty="0" smtClean="0"/>
              <a:t>strengths</a:t>
            </a:r>
          </a:p>
          <a:p>
            <a:r>
              <a:rPr lang="en-GB" sz="2400" dirty="0" smtClean="0"/>
              <a:t>Assets </a:t>
            </a:r>
            <a:r>
              <a:rPr lang="en-GB" sz="2400" dirty="0"/>
              <a:t>for Success Personal Rating </a:t>
            </a:r>
            <a:r>
              <a:rPr lang="en-GB" sz="2400" dirty="0" smtClean="0"/>
              <a:t>Profile: Individual </a:t>
            </a:r>
            <a:r>
              <a:rPr lang="en-GB" sz="2400" dirty="0"/>
              <a:t>Benchmarking</a:t>
            </a:r>
          </a:p>
        </p:txBody>
      </p:sp>
    </p:spTree>
    <p:extLst>
      <p:ext uri="{BB962C8B-B14F-4D97-AF65-F5344CB8AC3E}">
        <p14:creationId xmlns:p14="http://schemas.microsoft.com/office/powerpoint/2010/main" val="18461231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103891" y="358712"/>
            <a:ext cx="2736340" cy="1241488"/>
          </a:xfrm>
          <a:prstGeom prst="rect">
            <a:avLst/>
          </a:prstGeom>
        </p:spPr>
      </p:pic>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descr="imagine_if_logo-5000x1639.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9140" y="616052"/>
            <a:ext cx="2399000" cy="657226"/>
          </a:xfrm>
          <a:prstGeom prst="rect">
            <a:avLst/>
          </a:prstGeom>
        </p:spPr>
      </p:pic>
      <p:sp>
        <p:nvSpPr>
          <p:cNvPr id="6" name="Rectangle 5"/>
          <p:cNvSpPr/>
          <p:nvPr/>
        </p:nvSpPr>
        <p:spPr>
          <a:xfrm>
            <a:off x="906020" y="2106931"/>
            <a:ext cx="7185660" cy="3477875"/>
          </a:xfrm>
          <a:prstGeom prst="rect">
            <a:avLst/>
          </a:prstGeom>
        </p:spPr>
        <p:txBody>
          <a:bodyPr wrap="square">
            <a:spAutoFit/>
          </a:bodyPr>
          <a:lstStyle/>
          <a:p>
            <a:pPr algn="just">
              <a:spcAft>
                <a:spcPts val="0"/>
              </a:spcAft>
            </a:pPr>
            <a:endParaRPr lang="en-US" sz="2000" dirty="0" smtClean="0">
              <a:ea typeface="Cambria" panose="02040503050406030204" pitchFamily="18" charset="0"/>
              <a:cs typeface="Times New Roman" panose="02020603050405020304" pitchFamily="18" charset="0"/>
            </a:endParaRPr>
          </a:p>
          <a:p>
            <a:pPr algn="just">
              <a:spcAft>
                <a:spcPts val="0"/>
              </a:spcAft>
            </a:pPr>
            <a:r>
              <a:rPr lang="en-US" sz="2000" dirty="0" smtClean="0">
                <a:ea typeface="Cambria" panose="02040503050406030204" pitchFamily="18" charset="0"/>
                <a:cs typeface="Times New Roman" panose="02020603050405020304" pitchFamily="18" charset="0"/>
              </a:rPr>
              <a:t>Emotional </a:t>
            </a:r>
            <a:r>
              <a:rPr lang="en-US" sz="2000" dirty="0">
                <a:ea typeface="Cambria" panose="02040503050406030204" pitchFamily="18" charset="0"/>
                <a:cs typeface="Times New Roman" panose="02020603050405020304" pitchFamily="18" charset="0"/>
              </a:rPr>
              <a:t>wellbeing is fundamental to our lives and being Safe, Social and Successful. Imagine If… offers the opportunity to create and develop the conditions to help people to thrive.</a:t>
            </a:r>
            <a:endParaRPr lang="en-GB" sz="2000" dirty="0">
              <a:ea typeface="Cambria" panose="02040503050406030204" pitchFamily="18" charset="0"/>
              <a:cs typeface="Times New Roman" panose="02020603050405020304" pitchFamily="18" charset="0"/>
            </a:endParaRPr>
          </a:p>
          <a:p>
            <a:pPr algn="just">
              <a:spcAft>
                <a:spcPts val="0"/>
              </a:spcAft>
            </a:pPr>
            <a:r>
              <a:rPr lang="en-US" sz="2000" dirty="0">
                <a:ea typeface="Cambria" panose="02040503050406030204" pitchFamily="18" charset="0"/>
                <a:cs typeface="Times New Roman" panose="02020603050405020304" pitchFamily="18" charset="0"/>
              </a:rPr>
              <a:t> </a:t>
            </a:r>
            <a:endParaRPr lang="en-GB" sz="2000" dirty="0">
              <a:ea typeface="Cambria" panose="02040503050406030204" pitchFamily="18" charset="0"/>
              <a:cs typeface="Times New Roman" panose="02020603050405020304" pitchFamily="18" charset="0"/>
            </a:endParaRPr>
          </a:p>
          <a:p>
            <a:pPr algn="just">
              <a:spcAft>
                <a:spcPts val="0"/>
              </a:spcAft>
            </a:pPr>
            <a:r>
              <a:rPr lang="en-US" sz="2000" dirty="0">
                <a:ea typeface="Cambria" panose="02040503050406030204" pitchFamily="18" charset="0"/>
                <a:cs typeface="Times New Roman" panose="02020603050405020304" pitchFamily="18" charset="0"/>
              </a:rPr>
              <a:t> </a:t>
            </a:r>
            <a:endParaRPr lang="en-GB" sz="2000" dirty="0">
              <a:ea typeface="Cambria" panose="02040503050406030204" pitchFamily="18" charset="0"/>
              <a:cs typeface="Times New Roman" panose="02020603050405020304" pitchFamily="18" charset="0"/>
            </a:endParaRPr>
          </a:p>
          <a:p>
            <a:pPr algn="just">
              <a:spcAft>
                <a:spcPts val="0"/>
              </a:spcAft>
            </a:pPr>
            <a:r>
              <a:rPr lang="en-US" sz="2000" dirty="0" err="1">
                <a:ea typeface="Cambria" panose="02040503050406030204" pitchFamily="18" charset="0"/>
                <a:cs typeface="Times New Roman" panose="02020603050405020304" pitchFamily="18" charset="0"/>
              </a:rPr>
              <a:t>iBelong</a:t>
            </a:r>
            <a:r>
              <a:rPr lang="en-US" sz="2000" dirty="0">
                <a:ea typeface="Cambria" panose="02040503050406030204" pitchFamily="18" charset="0"/>
                <a:cs typeface="Times New Roman" panose="02020603050405020304" pitchFamily="18" charset="0"/>
              </a:rPr>
              <a:t> is just that - helping people to belong rather than left out and alone;  to have access to those they can trust; supporting them to develop their </a:t>
            </a:r>
            <a:r>
              <a:rPr lang="en-US" sz="2000" b="1" dirty="0">
                <a:ea typeface="Cambria" panose="02040503050406030204" pitchFamily="18" charset="0"/>
                <a:cs typeface="Times New Roman" panose="02020603050405020304" pitchFamily="18" charset="0"/>
              </a:rPr>
              <a:t>coping strategies. </a:t>
            </a:r>
            <a:r>
              <a:rPr lang="en-US" sz="2000" dirty="0" err="1">
                <a:ea typeface="Cambria" panose="02040503050406030204" pitchFamily="18" charset="0"/>
                <a:cs typeface="Times New Roman" panose="02020603050405020304" pitchFamily="18" charset="0"/>
              </a:rPr>
              <a:t>iBelong</a:t>
            </a:r>
            <a:r>
              <a:rPr lang="en-US" sz="2000" dirty="0">
                <a:ea typeface="Cambria" panose="02040503050406030204" pitchFamily="18" charset="0"/>
                <a:cs typeface="Times New Roman" panose="02020603050405020304" pitchFamily="18" charset="0"/>
              </a:rPr>
              <a:t> involves building their support network to have the confidence, qualities and techniques to best respond. </a:t>
            </a:r>
            <a:endParaRPr lang="en-GB" sz="2000" dirty="0">
              <a:effectLst/>
              <a:ea typeface="Cambria" panose="02040503050406030204" pitchFamily="18" charset="0"/>
              <a:cs typeface="Times New Roman" panose="02020603050405020304" pitchFamily="18" charset="0"/>
            </a:endParaRPr>
          </a:p>
        </p:txBody>
      </p:sp>
      <p:pic>
        <p:nvPicPr>
          <p:cNvPr id="7" name="Picture 6"/>
          <p:cNvPicPr>
            <a:picLocks noChangeAspect="1"/>
          </p:cNvPicPr>
          <p:nvPr/>
        </p:nvPicPr>
        <p:blipFill>
          <a:blip r:embed="rId4"/>
          <a:stretch>
            <a:fillRect/>
          </a:stretch>
        </p:blipFill>
        <p:spPr>
          <a:xfrm>
            <a:off x="3176780" y="45720"/>
            <a:ext cx="2927111" cy="2195334"/>
          </a:xfrm>
          <a:prstGeom prst="rect">
            <a:avLst/>
          </a:prstGeom>
        </p:spPr>
      </p:pic>
      <p:pic>
        <p:nvPicPr>
          <p:cNvPr id="8" name="Picture 7"/>
          <p:cNvPicPr>
            <a:picLocks noChangeAspect="1"/>
          </p:cNvPicPr>
          <p:nvPr/>
        </p:nvPicPr>
        <p:blipFill>
          <a:blip r:embed="rId5"/>
          <a:stretch>
            <a:fillRect/>
          </a:stretch>
        </p:blipFill>
        <p:spPr>
          <a:xfrm>
            <a:off x="7189090" y="5714647"/>
            <a:ext cx="1804572" cy="823031"/>
          </a:xfrm>
          <a:prstGeom prst="rect">
            <a:avLst/>
          </a:prstGeom>
        </p:spPr>
      </p:pic>
    </p:spTree>
    <p:extLst>
      <p:ext uri="{BB962C8B-B14F-4D97-AF65-F5344CB8AC3E}">
        <p14:creationId xmlns:p14="http://schemas.microsoft.com/office/powerpoint/2010/main" val="1016429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Why these assets</a:t>
            </a:r>
            <a:endParaRPr lang="en-US" dirty="0"/>
          </a:p>
        </p:txBody>
      </p:sp>
      <p:sp>
        <p:nvSpPr>
          <p:cNvPr id="3" name="Content Placeholder 2"/>
          <p:cNvSpPr>
            <a:spLocks noGrp="1"/>
          </p:cNvSpPr>
          <p:nvPr>
            <p:ph idx="1"/>
          </p:nvPr>
        </p:nvSpPr>
        <p:spPr/>
        <p:txBody>
          <a:bodyPr>
            <a:normAutofit/>
          </a:bodyPr>
          <a:lstStyle/>
          <a:p>
            <a:r>
              <a:rPr lang="en-US" dirty="0" smtClean="0"/>
              <a:t>Employment and productivity </a:t>
            </a:r>
          </a:p>
          <a:p>
            <a:pPr lvl="1"/>
            <a:r>
              <a:rPr lang="en-US" dirty="0" smtClean="0"/>
              <a:t>OECD, CBI, National Association of Colleges and Employers (NACE) US Talent Shortage Survey, Work Foundation, Association of Graduate Recruiters, Development Economics Research group (£88bn), UKCES, NSS</a:t>
            </a:r>
          </a:p>
          <a:p>
            <a:pPr lvl="1"/>
            <a:endParaRPr lang="en-US" dirty="0" smtClean="0"/>
          </a:p>
          <a:p>
            <a:r>
              <a:rPr lang="en-US" dirty="0" smtClean="0"/>
              <a:t>Health and Well being </a:t>
            </a:r>
          </a:p>
          <a:p>
            <a:pPr lvl="1"/>
            <a:r>
              <a:rPr lang="en-US" dirty="0" smtClean="0"/>
              <a:t>Young Minds, Youth Access, IRC, TSA, DOH</a:t>
            </a:r>
          </a:p>
          <a:p>
            <a:endParaRPr lang="en-US" dirty="0"/>
          </a:p>
        </p:txBody>
      </p:sp>
      <p:pic>
        <p:nvPicPr>
          <p:cNvPr id="4" name="Picture 3" descr="imagine_if_logo-5000x1639.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2880" y="274638"/>
            <a:ext cx="2764760" cy="757429"/>
          </a:xfrm>
          <a:prstGeom prst="rect">
            <a:avLst/>
          </a:prstGeom>
        </p:spPr>
      </p:pic>
      <p:pic>
        <p:nvPicPr>
          <p:cNvPr id="5" name="Picture 4"/>
          <p:cNvPicPr>
            <a:picLocks noChangeAspect="1"/>
          </p:cNvPicPr>
          <p:nvPr/>
        </p:nvPicPr>
        <p:blipFill>
          <a:blip r:embed="rId3"/>
          <a:stretch>
            <a:fillRect/>
          </a:stretch>
        </p:blipFill>
        <p:spPr>
          <a:xfrm>
            <a:off x="7202268" y="5958452"/>
            <a:ext cx="1804572" cy="823031"/>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ine_if_logo-5000x1639.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2880" y="207704"/>
            <a:ext cx="2764760" cy="757429"/>
          </a:xfrm>
          <a:prstGeom prst="rect">
            <a:avLst/>
          </a:prstGeom>
        </p:spPr>
      </p:pic>
      <p:pic>
        <p:nvPicPr>
          <p:cNvPr id="5" name="Picture 4"/>
          <p:cNvPicPr>
            <a:picLocks noChangeAspect="1"/>
          </p:cNvPicPr>
          <p:nvPr/>
        </p:nvPicPr>
        <p:blipFill>
          <a:blip r:embed="rId3"/>
          <a:stretch>
            <a:fillRect/>
          </a:stretch>
        </p:blipFill>
        <p:spPr>
          <a:xfrm>
            <a:off x="7202268" y="5999671"/>
            <a:ext cx="1804572" cy="823031"/>
          </a:xfrm>
          <a:prstGeom prst="rect">
            <a:avLst/>
          </a:prstGeom>
        </p:spPr>
      </p:pic>
      <p:pic>
        <p:nvPicPr>
          <p:cNvPr id="7" name="Picture 6"/>
          <p:cNvPicPr>
            <a:picLocks noChangeAspect="1"/>
          </p:cNvPicPr>
          <p:nvPr/>
        </p:nvPicPr>
        <p:blipFill>
          <a:blip r:embed="rId4"/>
          <a:stretch>
            <a:fillRect/>
          </a:stretch>
        </p:blipFill>
        <p:spPr>
          <a:xfrm>
            <a:off x="124851" y="1032067"/>
            <a:ext cx="8881989" cy="4998720"/>
          </a:xfrm>
          <a:prstGeom prst="rect">
            <a:avLst/>
          </a:prstGeom>
        </p:spPr>
      </p:pic>
    </p:spTree>
    <p:extLst>
      <p:ext uri="{BB962C8B-B14F-4D97-AF65-F5344CB8AC3E}">
        <p14:creationId xmlns:p14="http://schemas.microsoft.com/office/powerpoint/2010/main" val="2134298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sz="3600" dirty="0" smtClean="0"/>
              <a:t>Recipe for Success</a:t>
            </a:r>
            <a:endParaRPr lang="en-US" sz="3600" dirty="0"/>
          </a:p>
        </p:txBody>
      </p:sp>
      <p:sp>
        <p:nvSpPr>
          <p:cNvPr id="3" name="Content Placeholder 2"/>
          <p:cNvSpPr>
            <a:spLocks noGrp="1"/>
          </p:cNvSpPr>
          <p:nvPr>
            <p:ph sz="half" idx="2"/>
          </p:nvPr>
        </p:nvSpPr>
        <p:spPr/>
        <p:txBody>
          <a:bodyPr/>
          <a:lstStyle/>
          <a:p>
            <a:pPr>
              <a:buNone/>
            </a:pPr>
            <a:r>
              <a:rPr lang="en-US" sz="2800" dirty="0" smtClean="0"/>
              <a:t>	</a:t>
            </a:r>
            <a:endParaRPr lang="en-GB" sz="2800" dirty="0"/>
          </a:p>
        </p:txBody>
      </p:sp>
      <p:pic>
        <p:nvPicPr>
          <p:cNvPr id="11" name="Content Placeholder 10"/>
          <p:cNvPicPr>
            <a:picLocks noGrp="1" noChangeAspect="1"/>
          </p:cNvPicPr>
          <p:nvPr>
            <p:ph sz="quarter" idx="4"/>
          </p:nvPr>
        </p:nvPicPr>
        <p:blipFill>
          <a:blip r:embed="rId3" cstate="print">
            <a:extLst>
              <a:ext uri="{28A0092B-C50C-407E-A947-70E740481C1C}">
                <a14:useLocalDpi xmlns:a14="http://schemas.microsoft.com/office/drawing/2010/main"/>
              </a:ext>
            </a:extLst>
          </a:blip>
          <a:stretch>
            <a:fillRect/>
          </a:stretch>
        </p:blipFill>
        <p:spPr>
          <a:xfrm>
            <a:off x="814952" y="1406119"/>
            <a:ext cx="3552739" cy="5040502"/>
          </a:xfrm>
        </p:spPr>
      </p:pic>
      <p:pic>
        <p:nvPicPr>
          <p:cNvPr id="7" name="Picture 6" descr="imagine_if_logo-5000x1639.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83708" y="251601"/>
            <a:ext cx="2642571" cy="723954"/>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25443" y="1417638"/>
            <a:ext cx="3536504" cy="5017465"/>
          </a:xfrm>
          <a:prstGeom prst="rect">
            <a:avLst/>
          </a:prstGeom>
        </p:spPr>
      </p:pic>
    </p:spTree>
    <p:extLst>
      <p:ext uri="{BB962C8B-B14F-4D97-AF65-F5344CB8AC3E}">
        <p14:creationId xmlns:p14="http://schemas.microsoft.com/office/powerpoint/2010/main" val="3704578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sz="3600" dirty="0" smtClean="0"/>
              <a:t>How do we work </a:t>
            </a:r>
            <a:r>
              <a:rPr lang="en-US" sz="3600" dirty="0" err="1" smtClean="0"/>
              <a:t>work</a:t>
            </a:r>
            <a:r>
              <a:rPr lang="en-US" sz="3600" dirty="0" smtClean="0"/>
              <a:t>?</a:t>
            </a:r>
            <a:endParaRPr lang="en-US" sz="3600" dirty="0"/>
          </a:p>
        </p:txBody>
      </p:sp>
      <p:sp>
        <p:nvSpPr>
          <p:cNvPr id="3" name="Content Placeholder 2"/>
          <p:cNvSpPr>
            <a:spLocks noGrp="1"/>
          </p:cNvSpPr>
          <p:nvPr>
            <p:ph sz="half" idx="2"/>
          </p:nvPr>
        </p:nvSpPr>
        <p:spPr>
          <a:xfrm flipH="1">
            <a:off x="5205254" y="1754386"/>
            <a:ext cx="3305492" cy="3771785"/>
          </a:xfrm>
        </p:spPr>
        <p:txBody>
          <a:bodyPr>
            <a:normAutofit fontScale="62500" lnSpcReduction="20000"/>
          </a:bodyPr>
          <a:lstStyle/>
          <a:p>
            <a:pPr>
              <a:buNone/>
            </a:pPr>
            <a:r>
              <a:rPr lang="en-GB" sz="2800" dirty="0" smtClean="0"/>
              <a:t>Skills development</a:t>
            </a:r>
          </a:p>
          <a:p>
            <a:pPr>
              <a:buNone/>
            </a:pPr>
            <a:r>
              <a:rPr lang="en-GB" sz="2800" dirty="0" smtClean="0"/>
              <a:t>Assets for Success/</a:t>
            </a:r>
            <a:r>
              <a:rPr lang="en-GB" sz="2800" dirty="0" err="1" smtClean="0"/>
              <a:t>ibelong</a:t>
            </a:r>
            <a:endParaRPr lang="en-GB" sz="2800" dirty="0" smtClean="0"/>
          </a:p>
          <a:p>
            <a:pPr>
              <a:buNone/>
            </a:pPr>
            <a:r>
              <a:rPr lang="en-GB" sz="2800" dirty="0" smtClean="0"/>
              <a:t>- training</a:t>
            </a:r>
            <a:r>
              <a:rPr lang="en-GB" sz="2800" dirty="0"/>
              <a:t>, mentoring, </a:t>
            </a:r>
            <a:r>
              <a:rPr lang="en-GB" sz="2800" dirty="0" smtClean="0"/>
              <a:t>coaching</a:t>
            </a:r>
            <a:r>
              <a:rPr lang="en-GB" sz="2800" dirty="0"/>
              <a:t>, </a:t>
            </a:r>
            <a:endParaRPr lang="en-GB" sz="2800" dirty="0" smtClean="0"/>
          </a:p>
          <a:p>
            <a:pPr>
              <a:buNone/>
            </a:pPr>
            <a:r>
              <a:rPr lang="en-GB" sz="2800" dirty="0" smtClean="0"/>
              <a:t>storyboarding</a:t>
            </a:r>
            <a:r>
              <a:rPr lang="en-GB" sz="2800" dirty="0"/>
              <a:t>, </a:t>
            </a:r>
            <a:r>
              <a:rPr lang="en-GB" sz="2800" dirty="0" smtClean="0"/>
              <a:t>resource </a:t>
            </a:r>
            <a:r>
              <a:rPr lang="en-GB" sz="2800" dirty="0"/>
              <a:t>creation </a:t>
            </a:r>
            <a:endParaRPr lang="en-GB" sz="2800" dirty="0" smtClean="0"/>
          </a:p>
          <a:p>
            <a:pPr marL="0" indent="0">
              <a:buNone/>
            </a:pPr>
            <a:r>
              <a:rPr lang="en-GB" sz="2800" dirty="0" smtClean="0"/>
              <a:t>cards </a:t>
            </a:r>
            <a:r>
              <a:rPr lang="en-GB" sz="2800" dirty="0"/>
              <a:t>and video, </a:t>
            </a:r>
            <a:r>
              <a:rPr lang="en-GB" sz="2800" dirty="0" smtClean="0"/>
              <a:t>on-line coaching</a:t>
            </a:r>
          </a:p>
          <a:p>
            <a:pPr marL="0" indent="0">
              <a:buNone/>
            </a:pPr>
            <a:r>
              <a:rPr lang="en-GB" sz="2800" dirty="0" smtClean="0"/>
              <a:t>and </a:t>
            </a:r>
            <a:r>
              <a:rPr lang="en-GB" sz="2800" dirty="0"/>
              <a:t>training, </a:t>
            </a:r>
            <a:r>
              <a:rPr lang="en-GB" sz="2800" dirty="0" smtClean="0"/>
              <a:t>participatory </a:t>
            </a:r>
          </a:p>
          <a:p>
            <a:pPr marL="0" indent="0">
              <a:buNone/>
            </a:pPr>
            <a:r>
              <a:rPr lang="en-GB" sz="2800" dirty="0"/>
              <a:t>f</a:t>
            </a:r>
            <a:r>
              <a:rPr lang="en-GB" sz="2800" dirty="0" smtClean="0"/>
              <a:t>acilitation.</a:t>
            </a:r>
          </a:p>
          <a:p>
            <a:pPr marL="0" indent="0">
              <a:buNone/>
            </a:pPr>
            <a:endParaRPr lang="en-GB" sz="2800" dirty="0" smtClean="0"/>
          </a:p>
          <a:p>
            <a:pPr marL="0" indent="0">
              <a:buNone/>
            </a:pPr>
            <a:r>
              <a:rPr lang="en-GB" sz="2800" dirty="0" smtClean="0"/>
              <a:t>Service </a:t>
            </a:r>
            <a:r>
              <a:rPr lang="en-GB" sz="2800" dirty="0"/>
              <a:t>development and </a:t>
            </a:r>
          </a:p>
          <a:p>
            <a:pPr marL="0" indent="0">
              <a:buNone/>
            </a:pPr>
            <a:r>
              <a:rPr lang="en-GB" sz="2800" dirty="0" smtClean="0"/>
              <a:t>- strategic </a:t>
            </a:r>
            <a:r>
              <a:rPr lang="en-GB" sz="2800" dirty="0"/>
              <a:t>change </a:t>
            </a:r>
            <a:r>
              <a:rPr lang="en-GB" sz="2800" dirty="0" smtClean="0"/>
              <a:t>management,</a:t>
            </a:r>
            <a:endParaRPr lang="en-GB" sz="2800" dirty="0"/>
          </a:p>
          <a:p>
            <a:pPr marL="0" indent="0">
              <a:buNone/>
            </a:pPr>
            <a:r>
              <a:rPr lang="en-GB" sz="2800" dirty="0"/>
              <a:t>skills audits, team challenges and</a:t>
            </a:r>
          </a:p>
          <a:p>
            <a:pPr marL="0" indent="0">
              <a:buNone/>
            </a:pPr>
            <a:r>
              <a:rPr lang="en-GB" sz="2800" dirty="0"/>
              <a:t>experiential days.</a:t>
            </a:r>
          </a:p>
          <a:p>
            <a:pPr marL="0" indent="0">
              <a:buNone/>
            </a:pPr>
            <a:endParaRPr lang="en-GB" sz="2800" dirty="0" smtClean="0"/>
          </a:p>
          <a:p>
            <a:pPr marL="0" indent="0">
              <a:buNone/>
            </a:pPr>
            <a:endParaRPr lang="en-GB" sz="2800" dirty="0"/>
          </a:p>
          <a:p>
            <a:pPr>
              <a:buNone/>
            </a:pPr>
            <a:endParaRPr lang="en-GB" sz="2800" dirty="0"/>
          </a:p>
        </p:txBody>
      </p:sp>
      <p:pic>
        <p:nvPicPr>
          <p:cNvPr id="7" name="Picture 6" descr="imagine_if_logo-5000x1639.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3708" y="251601"/>
            <a:ext cx="2642571" cy="723954"/>
          </a:xfrm>
          <a:prstGeom prst="rect">
            <a:avLst/>
          </a:prstGeom>
        </p:spPr>
      </p:pic>
      <p:sp>
        <p:nvSpPr>
          <p:cNvPr id="4" name="Content Placeholder 3"/>
          <p:cNvSpPr>
            <a:spLocks noGrp="1"/>
          </p:cNvSpPr>
          <p:nvPr>
            <p:ph sz="quarter" idx="4"/>
          </p:nvPr>
        </p:nvSpPr>
        <p:spPr>
          <a:xfrm>
            <a:off x="457200" y="1704220"/>
            <a:ext cx="4041775" cy="3951288"/>
          </a:xfrm>
        </p:spPr>
        <p:txBody>
          <a:bodyPr>
            <a:normAutofit/>
          </a:bodyPr>
          <a:lstStyle/>
          <a:p>
            <a:pPr marL="0" indent="0">
              <a:buNone/>
            </a:pPr>
            <a:r>
              <a:rPr lang="en-GB" dirty="0" smtClean="0"/>
              <a:t>Contextualised learning and productivity programmes.</a:t>
            </a:r>
          </a:p>
          <a:p>
            <a:pPr marL="0" indent="0">
              <a:buNone/>
            </a:pPr>
            <a:endParaRPr lang="en-GB" dirty="0" smtClean="0"/>
          </a:p>
          <a:p>
            <a:pPr marL="0" indent="0">
              <a:buNone/>
            </a:pPr>
            <a:r>
              <a:rPr lang="en-GB" dirty="0" smtClean="0"/>
              <a:t>Creative </a:t>
            </a:r>
            <a:r>
              <a:rPr lang="en-GB" dirty="0"/>
              <a:t>collaborations that </a:t>
            </a:r>
            <a:r>
              <a:rPr lang="en-GB" dirty="0" smtClean="0"/>
              <a:t>nurture </a:t>
            </a:r>
            <a:r>
              <a:rPr lang="en-GB" dirty="0"/>
              <a:t>a culture of learning and development that will result in lasting change within a framework that evidences </a:t>
            </a:r>
            <a:r>
              <a:rPr lang="en-GB" dirty="0" smtClean="0"/>
              <a:t>improving prospects and productivity outcomes.</a:t>
            </a:r>
          </a:p>
          <a:p>
            <a:pPr marL="0" indent="0">
              <a:buNone/>
            </a:pPr>
            <a:endParaRPr lang="en-GB" dirty="0" smtClean="0"/>
          </a:p>
        </p:txBody>
      </p:sp>
      <p:sp>
        <p:nvSpPr>
          <p:cNvPr id="5" name="Rectangle 4"/>
          <p:cNvSpPr/>
          <p:nvPr/>
        </p:nvSpPr>
        <p:spPr>
          <a:xfrm>
            <a:off x="640080" y="1569720"/>
            <a:ext cx="6217920" cy="369332"/>
          </a:xfrm>
          <a:prstGeom prst="rect">
            <a:avLst/>
          </a:prstGeom>
        </p:spPr>
        <p:txBody>
          <a:bodyPr wrap="square">
            <a:spAutoFit/>
          </a:bodyPr>
          <a:lstStyle/>
          <a:p>
            <a:endParaRPr lang="en-GB" dirty="0"/>
          </a:p>
        </p:txBody>
      </p:sp>
      <p:pic>
        <p:nvPicPr>
          <p:cNvPr id="6" name="Picture 5"/>
          <p:cNvPicPr>
            <a:picLocks noChangeAspect="1"/>
          </p:cNvPicPr>
          <p:nvPr/>
        </p:nvPicPr>
        <p:blipFill>
          <a:blip r:embed="rId4"/>
          <a:stretch>
            <a:fillRect/>
          </a:stretch>
        </p:blipFill>
        <p:spPr>
          <a:xfrm>
            <a:off x="6988985" y="5862919"/>
            <a:ext cx="1810669" cy="823031"/>
          </a:xfrm>
          <a:prstGeom prst="rect">
            <a:avLst/>
          </a:prstGeom>
        </p:spPr>
      </p:pic>
    </p:spTree>
    <p:extLst>
      <p:ext uri="{BB962C8B-B14F-4D97-AF65-F5344CB8AC3E}">
        <p14:creationId xmlns:p14="http://schemas.microsoft.com/office/powerpoint/2010/main" val="3980375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Partners</a:t>
            </a:r>
            <a:endParaRPr lang="en-US"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340615" y="3360517"/>
            <a:ext cx="2428875" cy="1590675"/>
          </a:xfrm>
        </p:spPr>
      </p:pic>
      <p:pic>
        <p:nvPicPr>
          <p:cNvPr id="4" name="Picture 3" descr="imagine_if_logo-5000x1639.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8896" y="351463"/>
            <a:ext cx="3034984" cy="831459"/>
          </a:xfrm>
          <a:prstGeom prst="rect">
            <a:avLst/>
          </a:prstGeom>
        </p:spPr>
      </p:pic>
      <p:pic>
        <p:nvPicPr>
          <p:cNvPr id="5" name="Picture 4"/>
          <p:cNvPicPr>
            <a:picLocks noChangeAspect="1"/>
          </p:cNvPicPr>
          <p:nvPr/>
        </p:nvPicPr>
        <p:blipFill>
          <a:blip r:embed="rId4"/>
          <a:stretch>
            <a:fillRect/>
          </a:stretch>
        </p:blipFill>
        <p:spPr>
          <a:xfrm>
            <a:off x="3343880" y="1985831"/>
            <a:ext cx="3404652" cy="77105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502201" y="3016460"/>
            <a:ext cx="2237196" cy="1215267"/>
          </a:xfrm>
          <a:prstGeom prst="rect">
            <a:avLst/>
          </a:prstGeom>
        </p:spPr>
      </p:pic>
      <p:pic>
        <p:nvPicPr>
          <p:cNvPr id="8" name="Picture 7"/>
          <p:cNvPicPr>
            <a:picLocks noChangeAspect="1"/>
          </p:cNvPicPr>
          <p:nvPr/>
        </p:nvPicPr>
        <p:blipFill>
          <a:blip r:embed="rId6"/>
          <a:stretch>
            <a:fillRect/>
          </a:stretch>
        </p:blipFill>
        <p:spPr>
          <a:xfrm>
            <a:off x="2659525" y="4630238"/>
            <a:ext cx="1764373" cy="1529946"/>
          </a:xfrm>
          <a:prstGeom prst="rect">
            <a:avLst/>
          </a:prstGeom>
        </p:spPr>
      </p:pic>
      <p:pic>
        <p:nvPicPr>
          <p:cNvPr id="9" name="Picture 8"/>
          <p:cNvPicPr>
            <a:picLocks noChangeAspect="1"/>
          </p:cNvPicPr>
          <p:nvPr/>
        </p:nvPicPr>
        <p:blipFill>
          <a:blip r:embed="rId7"/>
          <a:stretch>
            <a:fillRect/>
          </a:stretch>
        </p:blipFill>
        <p:spPr>
          <a:xfrm>
            <a:off x="6964918" y="5720410"/>
            <a:ext cx="1804572" cy="823031"/>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06474" y="4630238"/>
            <a:ext cx="1785757" cy="1576547"/>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162800" y="1609358"/>
            <a:ext cx="1524000" cy="1524000"/>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31841" y="1697805"/>
            <a:ext cx="2836315" cy="1117096"/>
          </a:xfrm>
          <a:prstGeom prst="rect">
            <a:avLst/>
          </a:prstGeom>
        </p:spPr>
      </p:pic>
      <p:pic>
        <p:nvPicPr>
          <p:cNvPr id="7" name="Picture 6"/>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4692958" y="4538941"/>
            <a:ext cx="1545079" cy="1521669"/>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606474" y="2868735"/>
            <a:ext cx="1670206" cy="167020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9110" y="114086"/>
            <a:ext cx="2645893" cy="725487"/>
          </a:xfrm>
          <a:prstGeom prst="rect">
            <a:avLst/>
          </a:prstGeom>
        </p:spPr>
      </p:pic>
      <p:pic>
        <p:nvPicPr>
          <p:cNvPr id="13" name="Picture 12"/>
          <p:cNvPicPr>
            <a:picLocks noChangeAspect="1"/>
          </p:cNvPicPr>
          <p:nvPr/>
        </p:nvPicPr>
        <p:blipFill>
          <a:blip r:embed="rId4"/>
          <a:stretch>
            <a:fillRect/>
          </a:stretch>
        </p:blipFill>
        <p:spPr>
          <a:xfrm>
            <a:off x="7339428" y="6034969"/>
            <a:ext cx="1804572" cy="823031"/>
          </a:xfrm>
          <a:prstGeom prst="rect">
            <a:avLst/>
          </a:prstGeom>
        </p:spPr>
      </p:pic>
      <p:sp>
        <p:nvSpPr>
          <p:cNvPr id="7" name="Title 6"/>
          <p:cNvSpPr>
            <a:spLocks noGrp="1"/>
          </p:cNvSpPr>
          <p:nvPr>
            <p:ph type="title"/>
          </p:nvPr>
        </p:nvSpPr>
        <p:spPr/>
        <p:txBody>
          <a:bodyPr>
            <a:normAutofit/>
          </a:bodyPr>
          <a:lstStyle/>
          <a:p>
            <a:r>
              <a:rPr lang="en-GB" sz="3200" b="1" dirty="0" smtClean="0"/>
              <a:t>					Collaboration &amp; Participation</a:t>
            </a:r>
            <a:endParaRPr lang="en-GB" sz="3200" b="1"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a:ext>
            </a:extLst>
          </a:blip>
          <a:stretch>
            <a:fillRect/>
          </a:stretch>
        </p:blipFill>
        <p:spPr>
          <a:xfrm>
            <a:off x="2267811" y="1312247"/>
            <a:ext cx="4608378" cy="3788382"/>
          </a:xfrm>
        </p:spPr>
      </p:pic>
      <p:sp>
        <p:nvSpPr>
          <p:cNvPr id="5" name="Rectangle 4"/>
          <p:cNvSpPr/>
          <p:nvPr/>
        </p:nvSpPr>
        <p:spPr>
          <a:xfrm>
            <a:off x="411480" y="5573304"/>
            <a:ext cx="4572000" cy="1200329"/>
          </a:xfrm>
          <a:prstGeom prst="rect">
            <a:avLst/>
          </a:prstGeom>
        </p:spPr>
        <p:txBody>
          <a:bodyPr>
            <a:spAutoFit/>
          </a:bodyPr>
          <a:lstStyle/>
          <a:p>
            <a:r>
              <a:rPr lang="en-GB" dirty="0"/>
              <a:t>Ross Mayfield is an internet entrepreneur and VP of Business Development at </a:t>
            </a:r>
            <a:r>
              <a:rPr lang="en-GB" dirty="0" err="1"/>
              <a:t>SlideShare</a:t>
            </a:r>
            <a:r>
              <a:rPr lang="en-GB" dirty="0"/>
              <a:t>, the world's largest professional sharing </a:t>
            </a:r>
            <a:r>
              <a:rPr lang="en-GB" dirty="0" smtClean="0"/>
              <a:t>community.</a:t>
            </a:r>
            <a:endParaRPr lang="en-GB" dirty="0"/>
          </a:p>
        </p:txBody>
      </p:sp>
    </p:spTree>
    <p:extLst>
      <p:ext uri="{BB962C8B-B14F-4D97-AF65-F5344CB8AC3E}">
        <p14:creationId xmlns:p14="http://schemas.microsoft.com/office/powerpoint/2010/main" val="1530840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9110" y="114086"/>
            <a:ext cx="2645893" cy="725487"/>
          </a:xfrm>
          <a:prstGeom prst="rect">
            <a:avLst/>
          </a:prstGeom>
        </p:spPr>
      </p:pic>
      <p:pic>
        <p:nvPicPr>
          <p:cNvPr id="13" name="Picture 12"/>
          <p:cNvPicPr>
            <a:picLocks noChangeAspect="1"/>
          </p:cNvPicPr>
          <p:nvPr/>
        </p:nvPicPr>
        <p:blipFill>
          <a:blip r:embed="rId4"/>
          <a:stretch>
            <a:fillRect/>
          </a:stretch>
        </p:blipFill>
        <p:spPr>
          <a:xfrm>
            <a:off x="7339428" y="6034969"/>
            <a:ext cx="1804572" cy="823031"/>
          </a:xfrm>
          <a:prstGeom prst="rect">
            <a:avLst/>
          </a:prstGeom>
        </p:spPr>
      </p:pic>
      <p:sp>
        <p:nvSpPr>
          <p:cNvPr id="7" name="Title 6"/>
          <p:cNvSpPr>
            <a:spLocks noGrp="1"/>
          </p:cNvSpPr>
          <p:nvPr>
            <p:ph type="title"/>
          </p:nvPr>
        </p:nvSpPr>
        <p:spPr/>
        <p:txBody>
          <a:bodyPr>
            <a:normAutofit/>
          </a:bodyPr>
          <a:lstStyle/>
          <a:p>
            <a:r>
              <a:rPr lang="en-GB" sz="3200" b="1" dirty="0" smtClean="0"/>
              <a:t>					</a:t>
            </a:r>
            <a:endParaRPr lang="en-GB" sz="3200" b="1" dirty="0"/>
          </a:p>
        </p:txBody>
      </p:sp>
      <p:sp>
        <p:nvSpPr>
          <p:cNvPr id="3" name="Content Placeholder 2"/>
          <p:cNvSpPr>
            <a:spLocks noGrp="1"/>
          </p:cNvSpPr>
          <p:nvPr>
            <p:ph idx="1"/>
          </p:nvPr>
        </p:nvSpPr>
        <p:spPr>
          <a:xfrm>
            <a:off x="259110" y="1600200"/>
            <a:ext cx="8427690" cy="4525963"/>
          </a:xfrm>
        </p:spPr>
        <p:txBody>
          <a:bodyPr>
            <a:normAutofit fontScale="55000" lnSpcReduction="20000"/>
          </a:bodyPr>
          <a:lstStyle/>
          <a:p>
            <a:pPr marL="0" indent="0">
              <a:buNone/>
            </a:pPr>
            <a:endParaRPr lang="en-GB" sz="3400" dirty="0" smtClean="0"/>
          </a:p>
          <a:p>
            <a:pPr marL="0" indent="0">
              <a:buNone/>
            </a:pPr>
            <a:r>
              <a:rPr lang="en-GB" sz="4400" dirty="0" smtClean="0"/>
              <a:t>“</a:t>
            </a:r>
            <a:r>
              <a:rPr lang="en-GB" sz="4400" b="1" dirty="0"/>
              <a:t>Groups of people are increasingly acknowledged as the source of knowledge construction. </a:t>
            </a:r>
            <a:r>
              <a:rPr lang="en-GB" sz="3400" dirty="0"/>
              <a:t>It is expected that teams, bringing together people with different experiences, values, and knowledge, will be more effective in adequately solving the problems than are individuals…Research has revealed cases in which large variation in group work interaction and performance is encountered between teams that seem not to differ in composition and assigned task (Barron, 2000). This research indicates that fruitful collaboration is not merely a case of putting people with relevant knowledge together. </a:t>
            </a:r>
            <a:r>
              <a:rPr lang="en-GB" sz="4400" b="1" dirty="0"/>
              <a:t>Understanding is required in the factors that make up successful collaboration</a:t>
            </a:r>
            <a:r>
              <a:rPr lang="en-GB" sz="4400" dirty="0"/>
              <a:t>.” </a:t>
            </a:r>
          </a:p>
          <a:p>
            <a:pPr marL="0" indent="0">
              <a:buNone/>
            </a:pPr>
            <a:endParaRPr lang="en-GB" sz="2000" dirty="0" smtClean="0"/>
          </a:p>
          <a:p>
            <a:pPr marL="0" indent="0">
              <a:buNone/>
            </a:pPr>
            <a:endParaRPr lang="en-GB" sz="2000" dirty="0" smtClean="0"/>
          </a:p>
          <a:p>
            <a:pPr marL="0" indent="0">
              <a:buNone/>
            </a:pPr>
            <a:endParaRPr lang="en-GB" sz="2000" dirty="0"/>
          </a:p>
          <a:p>
            <a:pPr marL="0" indent="0">
              <a:buNone/>
            </a:pPr>
            <a:endParaRPr lang="en-GB" sz="2900" dirty="0" smtClean="0"/>
          </a:p>
          <a:p>
            <a:pPr marL="0" indent="0">
              <a:buNone/>
            </a:pPr>
            <a:r>
              <a:rPr lang="en-GB" sz="2900" dirty="0" smtClean="0"/>
              <a:t>Piet </a:t>
            </a:r>
            <a:r>
              <a:rPr lang="en-GB" sz="2900" dirty="0"/>
              <a:t>Van den </a:t>
            </a:r>
            <a:r>
              <a:rPr lang="en-GB" sz="2900" dirty="0" err="1"/>
              <a:t>Bossche</a:t>
            </a:r>
            <a:r>
              <a:rPr lang="en-GB" sz="2900" dirty="0"/>
              <a:t>, </a:t>
            </a:r>
            <a:r>
              <a:rPr lang="en-GB" sz="2900" dirty="0" err="1"/>
              <a:t>Wim</a:t>
            </a:r>
            <a:r>
              <a:rPr lang="en-GB" sz="2900" dirty="0"/>
              <a:t> H. </a:t>
            </a:r>
            <a:r>
              <a:rPr lang="en-GB" sz="2900" dirty="0" err="1" smtClean="0"/>
              <a:t>Gijselaers</a:t>
            </a:r>
            <a:r>
              <a:rPr lang="en-GB" sz="2900" dirty="0" smtClean="0"/>
              <a:t>, Maastricht University</a:t>
            </a:r>
          </a:p>
          <a:p>
            <a:pPr marL="0" indent="0">
              <a:buNone/>
            </a:pPr>
            <a:r>
              <a:rPr lang="en-GB" sz="2900" dirty="0" smtClean="0"/>
              <a:t>Small </a:t>
            </a:r>
            <a:r>
              <a:rPr lang="en-GB" sz="2900" dirty="0"/>
              <a:t>Group </a:t>
            </a:r>
            <a:r>
              <a:rPr lang="en-GB" sz="2900" dirty="0" smtClean="0"/>
              <a:t>Research, Volume </a:t>
            </a:r>
            <a:r>
              <a:rPr lang="en-GB" sz="2900" dirty="0"/>
              <a:t>37 Number </a:t>
            </a:r>
            <a:r>
              <a:rPr lang="en-GB" sz="2900" dirty="0" smtClean="0"/>
              <a:t>5, October </a:t>
            </a:r>
            <a:r>
              <a:rPr lang="en-GB" sz="2900" dirty="0"/>
              <a:t>2006 </a:t>
            </a:r>
            <a:r>
              <a:rPr lang="en-GB" sz="2900" dirty="0" smtClean="0"/>
              <a:t>490-521, © </a:t>
            </a:r>
            <a:r>
              <a:rPr lang="en-GB" sz="2900" dirty="0"/>
              <a:t>2006 Sage Publications</a:t>
            </a:r>
          </a:p>
          <a:p>
            <a:pPr marL="0" indent="0">
              <a:buNone/>
            </a:pPr>
            <a:r>
              <a:rPr lang="en-GB" sz="2900" dirty="0" smtClean="0"/>
              <a:t>10.1177/1046496406292938, </a:t>
            </a:r>
            <a:r>
              <a:rPr lang="en-GB" sz="2900" dirty="0" smtClean="0">
                <a:hlinkClick r:id="rId5"/>
              </a:rPr>
              <a:t>http</a:t>
            </a:r>
            <a:r>
              <a:rPr lang="en-GB" sz="2900" dirty="0">
                <a:hlinkClick r:id="rId5"/>
              </a:rPr>
              <a:t>://</a:t>
            </a:r>
            <a:r>
              <a:rPr lang="en-GB" sz="2900" dirty="0" smtClean="0">
                <a:hlinkClick r:id="rId5"/>
              </a:rPr>
              <a:t>sgr.sagepub.com</a:t>
            </a:r>
            <a:r>
              <a:rPr lang="en-GB" sz="2900" dirty="0" smtClean="0"/>
              <a:t>, hosted at http</a:t>
            </a:r>
            <a:r>
              <a:rPr lang="en-GB" sz="2900" dirty="0"/>
              <a:t>://online.sagepub.com</a:t>
            </a:r>
          </a:p>
        </p:txBody>
      </p:sp>
      <p:sp>
        <p:nvSpPr>
          <p:cNvPr id="6" name="Rectangle 5"/>
          <p:cNvSpPr/>
          <p:nvPr/>
        </p:nvSpPr>
        <p:spPr>
          <a:xfrm>
            <a:off x="3103092" y="356378"/>
            <a:ext cx="5781798" cy="1015663"/>
          </a:xfrm>
          <a:prstGeom prst="rect">
            <a:avLst/>
          </a:prstGeom>
        </p:spPr>
        <p:txBody>
          <a:bodyPr wrap="square">
            <a:spAutoFit/>
          </a:bodyPr>
          <a:lstStyle/>
          <a:p>
            <a:r>
              <a:rPr lang="en-GB" sz="2000" b="1" dirty="0"/>
              <a:t>Social and Cognitive Factors Driving Teamwork in Collaborative Learning Environments</a:t>
            </a:r>
            <a:br>
              <a:rPr lang="en-GB" sz="2000" b="1" dirty="0"/>
            </a:br>
            <a:r>
              <a:rPr lang="en-GB" sz="2000" b="1" dirty="0"/>
              <a:t>Team Learning Beliefs and </a:t>
            </a:r>
            <a:r>
              <a:rPr lang="en-GB" sz="2000" b="1" dirty="0" err="1"/>
              <a:t>Behaviors</a:t>
            </a:r>
            <a:endParaRPr lang="en-GB" sz="2000" b="1" dirty="0"/>
          </a:p>
        </p:txBody>
      </p:sp>
    </p:spTree>
    <p:extLst>
      <p:ext uri="{BB962C8B-B14F-4D97-AF65-F5344CB8AC3E}">
        <p14:creationId xmlns:p14="http://schemas.microsoft.com/office/powerpoint/2010/main" val="8945670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9110" y="114086"/>
            <a:ext cx="2645893" cy="725487"/>
          </a:xfrm>
          <a:prstGeom prst="rect">
            <a:avLst/>
          </a:prstGeom>
        </p:spPr>
      </p:pic>
      <p:pic>
        <p:nvPicPr>
          <p:cNvPr id="13" name="Picture 12"/>
          <p:cNvPicPr>
            <a:picLocks noChangeAspect="1"/>
          </p:cNvPicPr>
          <p:nvPr/>
        </p:nvPicPr>
        <p:blipFill>
          <a:blip r:embed="rId4"/>
          <a:stretch>
            <a:fillRect/>
          </a:stretch>
        </p:blipFill>
        <p:spPr>
          <a:xfrm>
            <a:off x="7339428" y="6034969"/>
            <a:ext cx="1804572" cy="823031"/>
          </a:xfrm>
          <a:prstGeom prst="rect">
            <a:avLst/>
          </a:prstGeom>
        </p:spPr>
      </p:pic>
      <p:sp>
        <p:nvSpPr>
          <p:cNvPr id="7" name="Title 6"/>
          <p:cNvSpPr>
            <a:spLocks noGrp="1"/>
          </p:cNvSpPr>
          <p:nvPr>
            <p:ph type="title"/>
          </p:nvPr>
        </p:nvSpPr>
        <p:spPr/>
        <p:txBody>
          <a:bodyPr>
            <a:normAutofit/>
          </a:bodyPr>
          <a:lstStyle/>
          <a:p>
            <a:r>
              <a:rPr lang="en-GB" sz="3200" b="1" dirty="0" smtClean="0"/>
              <a:t>					Interdisciplinary STEAMM Teams</a:t>
            </a:r>
            <a:endParaRPr lang="en-GB" sz="3200" b="1" dirty="0"/>
          </a:p>
        </p:txBody>
      </p:sp>
      <p:sp>
        <p:nvSpPr>
          <p:cNvPr id="9" name="Content Placeholder 8"/>
          <p:cNvSpPr>
            <a:spLocks noGrp="1"/>
          </p:cNvSpPr>
          <p:nvPr>
            <p:ph idx="1"/>
          </p:nvPr>
        </p:nvSpPr>
        <p:spPr/>
        <p:txBody>
          <a:bodyPr>
            <a:normAutofit fontScale="70000" lnSpcReduction="20000"/>
          </a:bodyPr>
          <a:lstStyle/>
          <a:p>
            <a:pPr marL="0" marR="0" indent="0">
              <a:spcBef>
                <a:spcPts val="0"/>
              </a:spcBef>
              <a:spcAft>
                <a:spcPts val="0"/>
              </a:spcAft>
              <a:buNone/>
            </a:pPr>
            <a:r>
              <a:rPr lang="en-GB" dirty="0">
                <a:solidFill>
                  <a:srgbClr val="000000"/>
                </a:solidFill>
              </a:rPr>
              <a:t>A coordinated group of experts from several different fields who work together toward a common business goal. A business might use an </a:t>
            </a:r>
            <a:r>
              <a:rPr lang="en-GB" b="1" dirty="0">
                <a:solidFill>
                  <a:srgbClr val="000000"/>
                </a:solidFill>
              </a:rPr>
              <a:t>interdisciplinary team</a:t>
            </a:r>
            <a:r>
              <a:rPr lang="en-GB" dirty="0">
                <a:solidFill>
                  <a:srgbClr val="000000"/>
                </a:solidFill>
              </a:rPr>
              <a:t> of professionals to work on a complex project that requires multiple skills sets or areas of expertise in order to succeed.</a:t>
            </a:r>
          </a:p>
          <a:p>
            <a:pPr marL="0" indent="0">
              <a:spcBef>
                <a:spcPts val="0"/>
              </a:spcBef>
              <a:buNone/>
            </a:pPr>
            <a:endParaRPr lang="en-GB" dirty="0" smtClean="0">
              <a:solidFill>
                <a:srgbClr val="000000"/>
              </a:solidFill>
              <a:hlinkClick r:id="rId5"/>
            </a:endParaRPr>
          </a:p>
          <a:p>
            <a:pPr marL="0" indent="0">
              <a:spcBef>
                <a:spcPts val="0"/>
              </a:spcBef>
              <a:buNone/>
            </a:pPr>
            <a:r>
              <a:rPr lang="en-GB" dirty="0" smtClean="0">
                <a:solidFill>
                  <a:srgbClr val="000000"/>
                </a:solidFill>
                <a:hlinkClick r:id="rId5"/>
              </a:rPr>
              <a:t>What </a:t>
            </a:r>
            <a:r>
              <a:rPr lang="en-GB" dirty="0">
                <a:solidFill>
                  <a:srgbClr val="000000"/>
                </a:solidFill>
                <a:hlinkClick r:id="rId5"/>
              </a:rPr>
              <a:t>is interdisciplinary team? definition and meaning ...</a:t>
            </a:r>
            <a:endParaRPr lang="en-GB" dirty="0">
              <a:solidFill>
                <a:srgbClr val="000000"/>
              </a:solidFill>
            </a:endParaRPr>
          </a:p>
          <a:p>
            <a:pPr marL="0" indent="0">
              <a:spcBef>
                <a:spcPts val="0"/>
              </a:spcBef>
              <a:buNone/>
            </a:pPr>
            <a:r>
              <a:rPr lang="en-GB" i="1" dirty="0">
                <a:solidFill>
                  <a:srgbClr val="545454"/>
                </a:solidFill>
              </a:rPr>
              <a:t>www.businessdictionary.com/definition/</a:t>
            </a:r>
            <a:r>
              <a:rPr lang="en-GB" b="1" i="1" dirty="0">
                <a:solidFill>
                  <a:srgbClr val="545454"/>
                </a:solidFill>
              </a:rPr>
              <a:t>interdisciplinary</a:t>
            </a:r>
            <a:r>
              <a:rPr lang="en-GB" i="1" dirty="0">
                <a:solidFill>
                  <a:srgbClr val="545454"/>
                </a:solidFill>
              </a:rPr>
              <a:t>-</a:t>
            </a:r>
            <a:r>
              <a:rPr lang="en-GB" b="1" i="1" dirty="0">
                <a:solidFill>
                  <a:srgbClr val="545454"/>
                </a:solidFill>
              </a:rPr>
              <a:t>team</a:t>
            </a:r>
            <a:r>
              <a:rPr lang="en-GB" i="1" dirty="0">
                <a:solidFill>
                  <a:srgbClr val="545454"/>
                </a:solidFill>
              </a:rPr>
              <a:t>.html</a:t>
            </a:r>
            <a:endParaRPr lang="en-GB" dirty="0">
              <a:solidFill>
                <a:srgbClr val="545454"/>
              </a:solidFill>
            </a:endParaRPr>
          </a:p>
          <a:p>
            <a:endParaRPr lang="en-GB" dirty="0" smtClean="0"/>
          </a:p>
          <a:p>
            <a:r>
              <a:rPr lang="en-GB" dirty="0" smtClean="0"/>
              <a:t>Mission</a:t>
            </a:r>
          </a:p>
          <a:p>
            <a:r>
              <a:rPr lang="en-GB" dirty="0" smtClean="0"/>
              <a:t>Time</a:t>
            </a:r>
          </a:p>
          <a:p>
            <a:r>
              <a:rPr lang="en-GB" dirty="0" smtClean="0"/>
              <a:t>Structure</a:t>
            </a:r>
          </a:p>
          <a:p>
            <a:r>
              <a:rPr lang="en-GB" dirty="0" smtClean="0"/>
              <a:t>Compassionate Collaboration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5904579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9110" y="114086"/>
            <a:ext cx="2645893" cy="725487"/>
          </a:xfrm>
          <a:prstGeom prst="rect">
            <a:avLst/>
          </a:prstGeom>
        </p:spPr>
      </p:pic>
      <p:pic>
        <p:nvPicPr>
          <p:cNvPr id="13" name="Picture 12"/>
          <p:cNvPicPr>
            <a:picLocks noChangeAspect="1"/>
          </p:cNvPicPr>
          <p:nvPr/>
        </p:nvPicPr>
        <p:blipFill>
          <a:blip r:embed="rId4"/>
          <a:stretch>
            <a:fillRect/>
          </a:stretch>
        </p:blipFill>
        <p:spPr>
          <a:xfrm>
            <a:off x="7339428" y="6034969"/>
            <a:ext cx="1804572" cy="823031"/>
          </a:xfrm>
          <a:prstGeom prst="rect">
            <a:avLst/>
          </a:prstGeom>
        </p:spPr>
      </p:pic>
      <p:sp>
        <p:nvSpPr>
          <p:cNvPr id="7" name="Title 6"/>
          <p:cNvSpPr>
            <a:spLocks noGrp="1"/>
          </p:cNvSpPr>
          <p:nvPr>
            <p:ph type="title"/>
          </p:nvPr>
        </p:nvSpPr>
        <p:spPr/>
        <p:txBody>
          <a:bodyPr>
            <a:normAutofit/>
          </a:bodyPr>
          <a:lstStyle/>
          <a:p>
            <a:r>
              <a:rPr lang="en-GB" sz="3200" b="1" dirty="0" smtClean="0"/>
              <a:t>					Using the Assets for Success Framework </a:t>
            </a:r>
            <a:endParaRPr lang="en-GB" sz="3200" b="1"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Interdisciplinary </a:t>
            </a:r>
            <a:r>
              <a:rPr lang="en-GB" dirty="0"/>
              <a:t>teams with strong collaborative abilities are the way ahead.  </a:t>
            </a:r>
            <a:endParaRPr lang="en-GB" dirty="0" smtClean="0"/>
          </a:p>
          <a:p>
            <a:pPr marL="0" indent="0">
              <a:buNone/>
            </a:pPr>
            <a:r>
              <a:rPr lang="en-GB" dirty="0" smtClean="0"/>
              <a:t>Discuss</a:t>
            </a:r>
          </a:p>
          <a:p>
            <a:pPr marL="0" indent="0">
              <a:buNone/>
            </a:pPr>
            <a:endParaRPr lang="en-GB" dirty="0" smtClean="0"/>
          </a:p>
          <a:p>
            <a:pPr marL="0" indent="0">
              <a:buNone/>
            </a:pPr>
            <a:r>
              <a:rPr lang="en-GB" dirty="0" smtClean="0"/>
              <a:t>How can we make it happen?</a:t>
            </a:r>
          </a:p>
          <a:p>
            <a:pPr marL="0" indent="0">
              <a:buNone/>
            </a:pPr>
            <a:endParaRPr lang="en-GB" dirty="0"/>
          </a:p>
          <a:p>
            <a:pPr marL="0" indent="0">
              <a:buNone/>
            </a:pPr>
            <a:r>
              <a:rPr lang="en-GB" dirty="0" smtClean="0"/>
              <a:t>Using your Imagine If… postcards please share your thoughts about what you require within each Asset of your teams/workforce to develop the skills that will deliver effective collaboration within and across boundaries.</a:t>
            </a:r>
            <a:endParaRPr lang="en-GB" dirty="0"/>
          </a:p>
          <a:p>
            <a:pPr marL="0" indent="0">
              <a:buNone/>
            </a:pPr>
            <a:endParaRPr lang="en-GB" dirty="0"/>
          </a:p>
        </p:txBody>
      </p:sp>
    </p:spTree>
    <p:extLst>
      <p:ext uri="{BB962C8B-B14F-4D97-AF65-F5344CB8AC3E}">
        <p14:creationId xmlns:p14="http://schemas.microsoft.com/office/powerpoint/2010/main" val="2975416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9110" y="114086"/>
            <a:ext cx="2645893" cy="725487"/>
          </a:xfrm>
          <a:prstGeom prst="rect">
            <a:avLst/>
          </a:prstGeom>
        </p:spPr>
      </p:pic>
      <p:pic>
        <p:nvPicPr>
          <p:cNvPr id="13" name="Picture 12"/>
          <p:cNvPicPr>
            <a:picLocks noChangeAspect="1"/>
          </p:cNvPicPr>
          <p:nvPr/>
        </p:nvPicPr>
        <p:blipFill>
          <a:blip r:embed="rId4"/>
          <a:stretch>
            <a:fillRect/>
          </a:stretch>
        </p:blipFill>
        <p:spPr>
          <a:xfrm>
            <a:off x="7339428" y="6034969"/>
            <a:ext cx="1804572" cy="823031"/>
          </a:xfrm>
          <a:prstGeom prst="rect">
            <a:avLst/>
          </a:prstGeom>
        </p:spPr>
      </p:pic>
      <p:sp>
        <p:nvSpPr>
          <p:cNvPr id="7" name="Title 6"/>
          <p:cNvSpPr>
            <a:spLocks noGrp="1"/>
          </p:cNvSpPr>
          <p:nvPr>
            <p:ph type="title"/>
          </p:nvPr>
        </p:nvSpPr>
        <p:spPr/>
        <p:txBody>
          <a:bodyPr>
            <a:normAutofit/>
          </a:bodyPr>
          <a:lstStyle/>
          <a:p>
            <a:r>
              <a:rPr lang="en-GB" sz="3200" b="1" dirty="0" smtClean="0"/>
              <a:t>Contacts</a:t>
            </a:r>
            <a:endParaRPr lang="en-GB" sz="3200" b="1"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GB" dirty="0" smtClean="0"/>
              <a:t>Louise Cole </a:t>
            </a:r>
          </a:p>
          <a:p>
            <a:pPr marL="0" indent="0" algn="ctr">
              <a:buNone/>
            </a:pPr>
            <a:r>
              <a:rPr lang="en-GB" dirty="0" smtClean="0"/>
              <a:t>Email: </a:t>
            </a:r>
            <a:r>
              <a:rPr lang="en-GB" dirty="0" smtClean="0">
                <a:hlinkClick r:id="rId5"/>
              </a:rPr>
              <a:t>louise.cole@imagineif.net</a:t>
            </a:r>
            <a:endParaRPr lang="en-GB" dirty="0" smtClean="0"/>
          </a:p>
          <a:p>
            <a:pPr marL="0" indent="0" algn="ctr">
              <a:buNone/>
            </a:pPr>
            <a:r>
              <a:rPr lang="en-GB" dirty="0" smtClean="0"/>
              <a:t>Mobile: 07881 585395</a:t>
            </a:r>
          </a:p>
          <a:p>
            <a:pPr marL="0" indent="0" algn="ctr">
              <a:buNone/>
            </a:pPr>
            <a:endParaRPr lang="en-GB" dirty="0"/>
          </a:p>
          <a:p>
            <a:pPr marL="0" indent="0" algn="ctr">
              <a:buNone/>
            </a:pPr>
            <a:r>
              <a:rPr lang="en-GB" dirty="0" smtClean="0"/>
              <a:t>Kevin Feaviour</a:t>
            </a:r>
          </a:p>
          <a:p>
            <a:pPr marL="0" indent="0" algn="ctr">
              <a:buNone/>
            </a:pPr>
            <a:r>
              <a:rPr lang="en-GB" dirty="0" smtClean="0"/>
              <a:t>Email: </a:t>
            </a:r>
            <a:r>
              <a:rPr lang="en-GB" dirty="0" smtClean="0">
                <a:hlinkClick r:id="rId6"/>
              </a:rPr>
              <a:t>kevin.feaviour@imagineif.net</a:t>
            </a:r>
            <a:endParaRPr lang="en-GB" dirty="0" smtClean="0"/>
          </a:p>
          <a:p>
            <a:pPr marL="0" indent="0" algn="ctr">
              <a:buNone/>
            </a:pPr>
            <a:r>
              <a:rPr lang="en-GB" dirty="0" smtClean="0"/>
              <a:t>Mobile: 07791 830861</a:t>
            </a:r>
          </a:p>
          <a:p>
            <a:pPr marL="0" indent="0" algn="ctr">
              <a:buNone/>
            </a:pPr>
            <a:endParaRPr lang="en-GB" dirty="0" smtClean="0">
              <a:hlinkClick r:id="rId7"/>
            </a:endParaRPr>
          </a:p>
          <a:p>
            <a:pPr marL="0" indent="0" algn="ctr">
              <a:buNone/>
            </a:pPr>
            <a:r>
              <a:rPr lang="en-GB" dirty="0" smtClean="0">
                <a:hlinkClick r:id="rId7"/>
              </a:rPr>
              <a:t>www.imagineif.net</a:t>
            </a:r>
            <a:endParaRPr lang="en-GB" dirty="0" smtClean="0"/>
          </a:p>
          <a:p>
            <a:pPr marL="0" indent="0">
              <a:buNone/>
            </a:pPr>
            <a:endParaRPr lang="en-GB" dirty="0" smtClean="0"/>
          </a:p>
          <a:p>
            <a:pPr marL="0" indent="0">
              <a:buNone/>
            </a:pPr>
            <a:endParaRPr lang="en-GB"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656142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TotalTime>
  <Words>717</Words>
  <Application>Microsoft Office PowerPoint</Application>
  <PresentationFormat>On-screen Show (4:3)</PresentationFormat>
  <Paragraphs>96</Paragraphs>
  <Slides>19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Cambria</vt:lpstr>
      <vt:lpstr>Times New Roman</vt:lpstr>
      <vt:lpstr>Office Theme</vt:lpstr>
      <vt:lpstr>Imagine If… Assets for Success Productivity Programme</vt:lpstr>
      <vt:lpstr>PowerPoint Presentation</vt:lpstr>
      <vt:lpstr>PowerPoint Presentation</vt:lpstr>
      <vt:lpstr>PowerPoint Presentation</vt:lpstr>
      <vt:lpstr>PowerPoint Presentation</vt:lpstr>
      <vt:lpstr>PowerPoint Presentation</vt:lpstr>
      <vt:lpstr>   Assets for Success</vt:lpstr>
      <vt:lpstr>                 Assessing your Assets 4G Model</vt:lpstr>
      <vt:lpstr>PowerPoint Presentation</vt:lpstr>
      <vt:lpstr>  Why these assets</vt:lpstr>
      <vt:lpstr>PowerPoint Presentation</vt:lpstr>
      <vt:lpstr>      Recipe for Success</vt:lpstr>
      <vt:lpstr>      How do we work work?</vt:lpstr>
      <vt:lpstr>Partners</vt:lpstr>
      <vt:lpstr>     Collaboration &amp; Participation</vt:lpstr>
      <vt:lpstr>     </vt:lpstr>
      <vt:lpstr>     Interdisciplinary STEAMM Teams</vt:lpstr>
      <vt:lpstr>     Using the Assets for Success Framework </vt:lpstr>
      <vt:lpstr>Contacts</vt:lpstr>
    </vt:vector>
  </TitlesOfParts>
  <Company>K2O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Imagine if</dc:title>
  <dc:creator>Kevin Feaviour</dc:creator>
  <cp:lastModifiedBy>Thomas, Oenone</cp:lastModifiedBy>
  <cp:revision>25</cp:revision>
  <dcterms:created xsi:type="dcterms:W3CDTF">2016-03-18T07:18:48Z</dcterms:created>
  <dcterms:modified xsi:type="dcterms:W3CDTF">2016-11-21T13:18:21Z</dcterms:modified>
</cp:coreProperties>
</file>