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3" r:id="rId3"/>
    <p:sldId id="264" r:id="rId4"/>
    <p:sldId id="267" r:id="rId5"/>
    <p:sldId id="261" r:id="rId6"/>
    <p:sldId id="266" r:id="rId7"/>
    <p:sldId id="257" r:id="rId8"/>
    <p:sldId id="265" r:id="rId9"/>
    <p:sldId id="268" r:id="rId10"/>
    <p:sldId id="262" r:id="rId11"/>
    <p:sldId id="269" r:id="rId12"/>
    <p:sldId id="270" r:id="rId13"/>
    <p:sldId id="271" r:id="rId14"/>
    <p:sldId id="272" r:id="rId15"/>
    <p:sldId id="278" r:id="rId16"/>
    <p:sldId id="275" r:id="rId17"/>
    <p:sldId id="273"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E63F50-CF85-4656-9691-EB253A465A72}" type="datetimeFigureOut">
              <a:rPr lang="en-GB" smtClean="0"/>
              <a:t>08/12/2016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D085B-4EAA-469D-8D9B-74D4FDC23FFC}" type="slidenum">
              <a:rPr lang="en-GB" smtClean="0"/>
              <a:t>‹#›</a:t>
            </a:fld>
            <a:endParaRPr lang="en-GB"/>
          </a:p>
        </p:txBody>
      </p:sp>
    </p:spTree>
    <p:extLst>
      <p:ext uri="{BB962C8B-B14F-4D97-AF65-F5344CB8AC3E}">
        <p14:creationId xmlns:p14="http://schemas.microsoft.com/office/powerpoint/2010/main" val="1521581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9D085B-4EAA-469D-8D9B-74D4FDC23FFC}" type="slidenum">
              <a:rPr lang="en-GB" smtClean="0"/>
              <a:t>2</a:t>
            </a:fld>
            <a:endParaRPr lang="en-GB"/>
          </a:p>
        </p:txBody>
      </p:sp>
    </p:spTree>
    <p:extLst>
      <p:ext uri="{BB962C8B-B14F-4D97-AF65-F5344CB8AC3E}">
        <p14:creationId xmlns:p14="http://schemas.microsoft.com/office/powerpoint/2010/main" val="1152889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9D085B-4EAA-469D-8D9B-74D4FDC23FFC}" type="slidenum">
              <a:rPr lang="en-GB" smtClean="0"/>
              <a:t>3</a:t>
            </a:fld>
            <a:endParaRPr lang="en-GB"/>
          </a:p>
        </p:txBody>
      </p:sp>
    </p:spTree>
    <p:extLst>
      <p:ext uri="{BB962C8B-B14F-4D97-AF65-F5344CB8AC3E}">
        <p14:creationId xmlns:p14="http://schemas.microsoft.com/office/powerpoint/2010/main" val="98495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09D085B-4EAA-469D-8D9B-74D4FDC23FFC}" type="slidenum">
              <a:rPr lang="en-GB" smtClean="0"/>
              <a:t>4</a:t>
            </a:fld>
            <a:endParaRPr lang="en-GB"/>
          </a:p>
        </p:txBody>
      </p:sp>
    </p:spTree>
    <p:extLst>
      <p:ext uri="{BB962C8B-B14F-4D97-AF65-F5344CB8AC3E}">
        <p14:creationId xmlns:p14="http://schemas.microsoft.com/office/powerpoint/2010/main" val="398782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09D085B-4EAA-469D-8D9B-74D4FDC23FFC}" type="slidenum">
              <a:rPr lang="en-GB" smtClean="0"/>
              <a:t>6</a:t>
            </a:fld>
            <a:endParaRPr lang="en-GB"/>
          </a:p>
        </p:txBody>
      </p:sp>
    </p:spTree>
    <p:extLst>
      <p:ext uri="{BB962C8B-B14F-4D97-AF65-F5344CB8AC3E}">
        <p14:creationId xmlns:p14="http://schemas.microsoft.com/office/powerpoint/2010/main" val="3194926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980AAF-E3D1-477F-BCDD-0E26413806D3}" type="datetime1">
              <a:rPr lang="en-GB" smtClean="0"/>
              <a:t>08/12/2016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1269849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DC7A316-692D-4D0D-B52F-381557CE09A8}" type="datetime1">
              <a:rPr lang="en-GB" smtClean="0"/>
              <a:t>08/12/2016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612269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B29B6-AF71-4DEE-B2D2-58DFDB93EBC6}" type="datetime1">
              <a:rPr lang="en-GB" smtClean="0"/>
              <a:t>08/12/2016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3564364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78953-92D7-4637-B386-901A1ACAF16C}" type="datetime1">
              <a:rPr lang="en-GB" smtClean="0"/>
              <a:t>08/12/2016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1055017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1C3321B-A6D2-4156-950F-6A09647C9212}" type="datetime1">
              <a:rPr lang="en-GB" smtClean="0"/>
              <a:t>08/12/2016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2562587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A732E1E-34F6-43CC-BE9C-E23312173B5B}" type="datetime1">
              <a:rPr lang="en-GB" smtClean="0"/>
              <a:t>08/12/2016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128191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36D8F1-8ACB-4F6D-ADE3-AC3B2FDD4C85}" type="datetime1">
              <a:rPr lang="en-GB" smtClean="0"/>
              <a:t>08/12/2016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1112814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2608E9-92C6-43C7-BF87-F2C66721DF29}" type="datetime1">
              <a:rPr lang="en-GB" smtClean="0"/>
              <a:t>08/12/2016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3077927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7F1D92-7478-4A45-99AA-C0038DD2D9EC}" type="datetime1">
              <a:rPr lang="en-GB" smtClean="0"/>
              <a:t>08/12/2016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3512492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E56294-8D15-41E7-A302-2F2ECE14F18D}" type="datetime1">
              <a:rPr lang="en-GB" smtClean="0"/>
              <a:t>08/12/2016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422203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9C0264C-AF3F-4200-B894-D41479D7AB71}" type="datetime1">
              <a:rPr lang="en-GB" smtClean="0"/>
              <a:t>08/12/2016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84FC9-9D3A-4121-8D47-2EB7FD5A49E4}" type="slidenum">
              <a:rPr lang="en-GB" smtClean="0"/>
              <a:t>‹#›</a:t>
            </a:fld>
            <a:endParaRPr lang="en-GB"/>
          </a:p>
        </p:txBody>
      </p:sp>
    </p:spTree>
    <p:extLst>
      <p:ext uri="{BB962C8B-B14F-4D97-AF65-F5344CB8AC3E}">
        <p14:creationId xmlns:p14="http://schemas.microsoft.com/office/powerpoint/2010/main" val="308629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ED6E3-29E6-4B2E-B996-1BC49CF4980D}" type="datetime1">
              <a:rPr lang="en-GB" smtClean="0"/>
              <a:t>08/12/2016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84FC9-9D3A-4121-8D47-2EB7FD5A49E4}" type="slidenum">
              <a:rPr lang="en-GB" smtClean="0"/>
              <a:t>‹#›</a:t>
            </a:fld>
            <a:endParaRPr lang="en-GB"/>
          </a:p>
        </p:txBody>
      </p:sp>
    </p:spTree>
    <p:extLst>
      <p:ext uri="{BB962C8B-B14F-4D97-AF65-F5344CB8AC3E}">
        <p14:creationId xmlns:p14="http://schemas.microsoft.com/office/powerpoint/2010/main" val="3489691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facebook.com/grandchallenges" TargetMode="External"/><Relationship Id="rId3" Type="http://schemas.openxmlformats.org/officeDocument/2006/relationships/image" Target="../media/image2.jpeg"/><Relationship Id="rId7" Type="http://schemas.openxmlformats.org/officeDocument/2006/relationships/hyperlink" Target="http://www.twitter.com/uofe_challenge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gif"/><Relationship Id="rId11" Type="http://schemas.openxmlformats.org/officeDocument/2006/relationships/hyperlink" Target="http://www.exeter.ac.uk/grandchallenges" TargetMode="External"/><Relationship Id="rId5" Type="http://schemas.openxmlformats.org/officeDocument/2006/relationships/hyperlink" Target="https://twitter.com/uofe_challenges" TargetMode="External"/><Relationship Id="rId10" Type="http://schemas.openxmlformats.org/officeDocument/2006/relationships/hyperlink" Target="http://www.facebook.com/grandchallenges" TargetMode="External"/><Relationship Id="rId4" Type="http://schemas.openxmlformats.org/officeDocument/2006/relationships/image" Target="../media/image3.gif"/><Relationship Id="rId9"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xeter.ac.uk/grandchallenge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767708" y="2019158"/>
            <a:ext cx="7691775" cy="1950646"/>
            <a:chOff x="1184501" y="960055"/>
            <a:chExt cx="5765325" cy="474492"/>
          </a:xfrm>
        </p:grpSpPr>
        <p:pic>
          <p:nvPicPr>
            <p:cNvPr id="7" name="96b65be1-d100-45be-a891-d37ac181e1c2" descr="528D4D36-68B3-4D34-8926-788EAF90748C@ex"/>
            <p:cNvPicPr>
              <a:picLocks noChangeAspect="1" noChangeArrowheads="1"/>
            </p:cNvPicPr>
            <p:nvPr/>
          </p:nvPicPr>
          <p:blipFill rotWithShape="1">
            <a:blip r:embed="rId3" cstate="print"/>
            <a:srcRect l="35349" t="27040" r="7183" b="63107"/>
            <a:stretch/>
          </p:blipFill>
          <p:spPr bwMode="auto">
            <a:xfrm>
              <a:off x="1184501" y="980728"/>
              <a:ext cx="3603523" cy="429292"/>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8" name="96b65be1-d100-45be-a891-d37ac181e1c2" descr="528D4D36-68B3-4D34-8926-788EAF90748C@ex"/>
            <p:cNvPicPr>
              <a:picLocks noChangeAspect="1" noChangeArrowheads="1"/>
            </p:cNvPicPr>
            <p:nvPr/>
          </p:nvPicPr>
          <p:blipFill rotWithShape="1">
            <a:blip r:embed="rId3" cstate="print"/>
            <a:srcRect l="35349" t="36200" r="7183" b="53521"/>
            <a:stretch/>
          </p:blipFill>
          <p:spPr bwMode="auto">
            <a:xfrm>
              <a:off x="3131840" y="960055"/>
              <a:ext cx="3817986" cy="474492"/>
            </a:xfrm>
            <a:prstGeom prst="rect">
              <a:avLst/>
            </a:prstGeom>
            <a:noFill/>
            <a:ln w="9525">
              <a:noFill/>
              <a:miter lim="800000"/>
              <a:headEnd/>
              <a:tailEnd/>
            </a:ln>
            <a:effectLst>
              <a:outerShdw blurRad="50800" dist="50800" dir="5400000" algn="ctr" rotWithShape="0">
                <a:srgbClr val="000000">
                  <a:alpha val="0"/>
                </a:srgbClr>
              </a:outerShdw>
            </a:effectLst>
          </p:spPr>
        </p:pic>
      </p:grpSp>
      <p:pic>
        <p:nvPicPr>
          <p:cNvPr id="9" name="Picture 2" descr="Go back to the University of Exeter home p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1517" y="954925"/>
            <a:ext cx="2088232" cy="773421"/>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611560" y="6165304"/>
            <a:ext cx="7872750" cy="558183"/>
            <a:chOff x="611560" y="6021288"/>
            <a:chExt cx="7872750" cy="611435"/>
          </a:xfrm>
        </p:grpSpPr>
        <p:grpSp>
          <p:nvGrpSpPr>
            <p:cNvPr id="11" name="Group 9"/>
            <p:cNvGrpSpPr/>
            <p:nvPr/>
          </p:nvGrpSpPr>
          <p:grpSpPr>
            <a:xfrm>
              <a:off x="611560" y="6093296"/>
              <a:ext cx="7872750" cy="539427"/>
              <a:chOff x="539552" y="5517232"/>
              <a:chExt cx="7872750" cy="539427"/>
            </a:xfrm>
          </p:grpSpPr>
          <p:grpSp>
            <p:nvGrpSpPr>
              <p:cNvPr id="13" name="Group 12"/>
              <p:cNvGrpSpPr/>
              <p:nvPr/>
            </p:nvGrpSpPr>
            <p:grpSpPr>
              <a:xfrm>
                <a:off x="3491880" y="5517232"/>
                <a:ext cx="2350757" cy="539423"/>
                <a:chOff x="4788024" y="5517232"/>
                <a:chExt cx="2350757" cy="539423"/>
              </a:xfrm>
            </p:grpSpPr>
            <p:pic>
              <p:nvPicPr>
                <p:cNvPr id="18" name="Picture 6" descr="http://humanities.exeter.ac.uk/media/universityofexeter/collegeofhumanities/twitter-2.gif">
                  <a:hlinkClick r:id="rId5"/>
                </p:cNvPr>
                <p:cNvPicPr>
                  <a:picLocks noChangeAspect="1" noChangeArrowheads="1"/>
                </p:cNvPicPr>
                <p:nvPr/>
              </p:nvPicPr>
              <p:blipFill>
                <a:blip r:embed="rId6" cstate="print"/>
                <a:srcRect/>
                <a:stretch>
                  <a:fillRect/>
                </a:stretch>
              </p:blipFill>
              <p:spPr bwMode="auto">
                <a:xfrm>
                  <a:off x="4788024" y="5517232"/>
                  <a:ext cx="352425" cy="333376"/>
                </a:xfrm>
                <a:prstGeom prst="rect">
                  <a:avLst/>
                </a:prstGeom>
                <a:noFill/>
              </p:spPr>
            </p:pic>
            <p:sp>
              <p:nvSpPr>
                <p:cNvPr id="19" name="TextBox 18"/>
                <p:cNvSpPr txBox="1"/>
                <p:nvPr/>
              </p:nvSpPr>
              <p:spPr>
                <a:xfrm>
                  <a:off x="5122557" y="5517232"/>
                  <a:ext cx="2016224" cy="53942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50" b="0" i="0" u="sng" strike="noStrike" kern="0" cap="none" spc="0" normalizeH="0" baseline="0" noProof="0" dirty="0" smtClean="0">
                      <a:ln>
                        <a:noFill/>
                      </a:ln>
                      <a:solidFill>
                        <a:prstClr val="black"/>
                      </a:solidFill>
                      <a:effectLst/>
                      <a:uLnTx/>
                      <a:uFillTx/>
                      <a:hlinkClick r:id="rId7"/>
                    </a:rPr>
                    <a:t>@uofe_challenges</a:t>
                  </a:r>
                  <a:endParaRPr kumimoji="0" lang="en-GB" sz="125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250" b="0" i="0" u="none" strike="noStrike" kern="0" cap="none" spc="0" normalizeH="0" baseline="0" noProof="0" dirty="0">
                    <a:ln>
                      <a:noFill/>
                    </a:ln>
                    <a:solidFill>
                      <a:prstClr val="black"/>
                    </a:solidFill>
                    <a:effectLst/>
                    <a:uLnTx/>
                    <a:uFillTx/>
                  </a:endParaRPr>
                </a:p>
              </p:txBody>
            </p:sp>
          </p:grpSp>
          <p:grpSp>
            <p:nvGrpSpPr>
              <p:cNvPr id="14" name="Group 13"/>
              <p:cNvGrpSpPr/>
              <p:nvPr/>
            </p:nvGrpSpPr>
            <p:grpSpPr>
              <a:xfrm>
                <a:off x="539552" y="5517236"/>
                <a:ext cx="3672408" cy="539423"/>
                <a:chOff x="539552" y="5495171"/>
                <a:chExt cx="3672408" cy="539423"/>
              </a:xfrm>
            </p:grpSpPr>
            <p:pic>
              <p:nvPicPr>
                <p:cNvPr id="16" name="Picture 8" descr="http://humanities.exeter.ac.uk/media/universityofexeter/collegeofhumanities/facebook-1.gif">
                  <a:hlinkClick r:id="rId8"/>
                </p:cNvPr>
                <p:cNvPicPr>
                  <a:picLocks noChangeAspect="1" noChangeArrowheads="1"/>
                </p:cNvPicPr>
                <p:nvPr/>
              </p:nvPicPr>
              <p:blipFill>
                <a:blip r:embed="rId9" cstate="print"/>
                <a:srcRect/>
                <a:stretch>
                  <a:fillRect/>
                </a:stretch>
              </p:blipFill>
              <p:spPr bwMode="auto">
                <a:xfrm>
                  <a:off x="539552" y="5517232"/>
                  <a:ext cx="361950" cy="333376"/>
                </a:xfrm>
                <a:prstGeom prst="rect">
                  <a:avLst/>
                </a:prstGeom>
                <a:noFill/>
              </p:spPr>
            </p:pic>
            <p:sp>
              <p:nvSpPr>
                <p:cNvPr id="17" name="TextBox 16"/>
                <p:cNvSpPr txBox="1"/>
                <p:nvPr/>
              </p:nvSpPr>
              <p:spPr>
                <a:xfrm>
                  <a:off x="899592" y="5495171"/>
                  <a:ext cx="3312368" cy="53942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50" b="0" i="0" u="sng" strike="noStrike" kern="0" cap="none" spc="0" normalizeH="0" baseline="0" noProof="0" dirty="0" smtClean="0">
                      <a:ln>
                        <a:noFill/>
                      </a:ln>
                      <a:solidFill>
                        <a:prstClr val="black"/>
                      </a:solidFill>
                      <a:effectLst/>
                      <a:uLnTx/>
                      <a:uFillTx/>
                      <a:hlinkClick r:id="rId10"/>
                    </a:rPr>
                    <a:t>www.facebook.com/grandchallenges</a:t>
                  </a:r>
                  <a:endParaRPr kumimoji="0" lang="en-GB" sz="1250" b="0" i="0" u="sng"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250" b="0" i="0" u="none" strike="noStrike" kern="0" cap="none" spc="0" normalizeH="0" baseline="0" noProof="0" dirty="0">
                    <a:ln>
                      <a:noFill/>
                    </a:ln>
                    <a:solidFill>
                      <a:prstClr val="black"/>
                    </a:solidFill>
                    <a:effectLst/>
                    <a:uLnTx/>
                    <a:uFillTx/>
                  </a:endParaRPr>
                </a:p>
              </p:txBody>
            </p:sp>
          </p:grpSp>
          <p:sp>
            <p:nvSpPr>
              <p:cNvPr id="15" name="TextBox 14"/>
              <p:cNvSpPr txBox="1"/>
              <p:nvPr/>
            </p:nvSpPr>
            <p:spPr>
              <a:xfrm>
                <a:off x="5868144" y="5517232"/>
                <a:ext cx="2544158" cy="53942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50" b="0" i="0" u="none" strike="noStrike" kern="0" cap="none" spc="0" normalizeH="0" baseline="0" noProof="0" dirty="0" smtClean="0">
                    <a:ln>
                      <a:noFill/>
                    </a:ln>
                    <a:solidFill>
                      <a:prstClr val="black"/>
                    </a:solidFill>
                    <a:effectLst/>
                    <a:uLnTx/>
                    <a:uFillTx/>
                    <a:hlinkClick r:id="rId11"/>
                  </a:rPr>
                  <a:t>www.exeter.ac.uk/grandchallenges</a:t>
                </a:r>
                <a:endParaRPr kumimoji="0" lang="en-GB" sz="125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250" b="0" i="0" u="none" strike="noStrike" kern="0" cap="none" spc="0" normalizeH="0" baseline="0" noProof="0" dirty="0" smtClean="0">
                    <a:ln>
                      <a:noFill/>
                    </a:ln>
                    <a:solidFill>
                      <a:prstClr val="black"/>
                    </a:solidFill>
                    <a:effectLst/>
                    <a:uLnTx/>
                    <a:uFillTx/>
                  </a:rPr>
                  <a:t> </a:t>
                </a:r>
                <a:endParaRPr kumimoji="0" lang="en-GB" sz="1250" b="0" i="0" u="none" strike="noStrike" kern="0" cap="none" spc="0" normalizeH="0" baseline="0" noProof="0" dirty="0">
                  <a:ln>
                    <a:noFill/>
                  </a:ln>
                  <a:solidFill>
                    <a:prstClr val="black"/>
                  </a:solidFill>
                  <a:effectLst/>
                  <a:uLnTx/>
                  <a:uFillTx/>
                </a:endParaRPr>
              </a:p>
            </p:txBody>
          </p:sp>
        </p:grpSp>
        <p:pic>
          <p:nvPicPr>
            <p:cNvPr id="12" name="96b65be1-d100-45be-a891-d37ac181e1c2" descr="528D4D36-68B3-4D34-8926-788EAF90748C@ex"/>
            <p:cNvPicPr>
              <a:picLocks noChangeAspect="1" noChangeArrowheads="1"/>
            </p:cNvPicPr>
            <p:nvPr/>
          </p:nvPicPr>
          <p:blipFill>
            <a:blip r:embed="rId3" cstate="print"/>
            <a:srcRect l="6984" t="16050" r="63333" b="38310"/>
            <a:stretch>
              <a:fillRect/>
            </a:stretch>
          </p:blipFill>
          <p:spPr bwMode="auto">
            <a:xfrm>
              <a:off x="5580112" y="6021288"/>
              <a:ext cx="365879" cy="398162"/>
            </a:xfrm>
            <a:prstGeom prst="rect">
              <a:avLst/>
            </a:prstGeom>
            <a:solidFill>
              <a:sysClr val="windowText" lastClr="000000"/>
            </a:solidFill>
            <a:ln w="9525">
              <a:solidFill>
                <a:srgbClr val="4BACC6">
                  <a:lumMod val="40000"/>
                  <a:lumOff val="60000"/>
                </a:srgbClr>
              </a:solidFill>
              <a:miter lim="800000"/>
              <a:headEnd/>
              <a:tailEnd/>
            </a:ln>
            <a:effectLst>
              <a:outerShdw blurRad="50800" dist="50800" dir="5400000" algn="ctr" rotWithShape="0">
                <a:srgbClr val="000000">
                  <a:alpha val="0"/>
                </a:srgbClr>
              </a:outerShdw>
            </a:effectLst>
          </p:spPr>
        </p:pic>
      </p:grpSp>
      <p:sp>
        <p:nvSpPr>
          <p:cNvPr id="5" name="TextBox 4"/>
          <p:cNvSpPr txBox="1"/>
          <p:nvPr/>
        </p:nvSpPr>
        <p:spPr>
          <a:xfrm>
            <a:off x="971600" y="5085184"/>
            <a:ext cx="7272808" cy="369332"/>
          </a:xfrm>
          <a:prstGeom prst="rect">
            <a:avLst/>
          </a:prstGeom>
          <a:noFill/>
        </p:spPr>
        <p:txBody>
          <a:bodyPr wrap="square" rtlCol="0">
            <a:spAutoFit/>
          </a:bodyPr>
          <a:lstStyle/>
          <a:p>
            <a:pPr algn="ctr"/>
            <a:r>
              <a:rPr lang="en-GB" dirty="0" smtClean="0"/>
              <a:t>Anka Djordjevic, Full STEAMM Ahead, The Met Office, 25</a:t>
            </a:r>
            <a:r>
              <a:rPr lang="en-GB" baseline="30000" dirty="0" smtClean="0"/>
              <a:t>th</a:t>
            </a:r>
            <a:r>
              <a:rPr lang="en-GB" dirty="0" smtClean="0"/>
              <a:t> November 2016</a:t>
            </a:r>
            <a:endParaRPr lang="en-GB" dirty="0"/>
          </a:p>
        </p:txBody>
      </p:sp>
    </p:spTree>
    <p:extLst>
      <p:ext uri="{BB962C8B-B14F-4D97-AF65-F5344CB8AC3E}">
        <p14:creationId xmlns:p14="http://schemas.microsoft.com/office/powerpoint/2010/main" val="277556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sz="half" idx="1"/>
          </p:nvPr>
        </p:nvSpPr>
        <p:spPr>
          <a:xfrm>
            <a:off x="457200" y="1600200"/>
            <a:ext cx="3652789" cy="4525963"/>
          </a:xfrm>
        </p:spPr>
        <p:txBody>
          <a:bodyPr>
            <a:normAutofit/>
          </a:bodyPr>
          <a:lstStyle/>
          <a:p>
            <a:r>
              <a:rPr lang="en-GB" dirty="0" smtClean="0"/>
              <a:t>Grand Challenges explained</a:t>
            </a:r>
          </a:p>
          <a:p>
            <a:r>
              <a:rPr lang="en-GB" dirty="0" smtClean="0"/>
              <a:t>What students do and what they get out of it</a:t>
            </a:r>
          </a:p>
          <a:p>
            <a:r>
              <a:rPr lang="en-GB" dirty="0" smtClean="0"/>
              <a:t>Who we work with</a:t>
            </a:r>
          </a:p>
          <a:p>
            <a:r>
              <a:rPr lang="en-GB" dirty="0" smtClean="0"/>
              <a:t>Participants’ reflections</a:t>
            </a:r>
          </a:p>
          <a:p>
            <a:r>
              <a:rPr lang="en-GB" dirty="0" smtClean="0"/>
              <a:t>Video</a:t>
            </a:r>
          </a:p>
        </p:txBody>
      </p:sp>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16016" y="1489983"/>
            <a:ext cx="3101877" cy="4647336"/>
          </a:xfrm>
        </p:spPr>
      </p:pic>
    </p:spTree>
    <p:extLst>
      <p:ext uri="{BB962C8B-B14F-4D97-AF65-F5344CB8AC3E}">
        <p14:creationId xmlns:p14="http://schemas.microsoft.com/office/powerpoint/2010/main" val="907572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2526" y="980728"/>
            <a:ext cx="8229600" cy="1617179"/>
          </a:xfrm>
        </p:spPr>
        <p:txBody>
          <a:bodyPr>
            <a:normAutofit/>
          </a:bodyPr>
          <a:lstStyle/>
          <a:p>
            <a:pPr marL="0" indent="0">
              <a:buNone/>
            </a:pPr>
            <a:r>
              <a:rPr lang="en-GB" dirty="0" smtClean="0"/>
              <a:t>Grand </a:t>
            </a:r>
            <a:r>
              <a:rPr lang="en-GB" dirty="0"/>
              <a:t>Challenges is an interdisciplinary, enquiry led learning experience which improves students’ </a:t>
            </a:r>
            <a:r>
              <a:rPr lang="en-GB" dirty="0" smtClean="0"/>
              <a:t>employability.</a:t>
            </a:r>
          </a:p>
          <a:p>
            <a:pPr marL="0" indent="0">
              <a:buNone/>
            </a:pPr>
            <a:endParaRPr lang="en-GB" dirty="0" smtClean="0"/>
          </a:p>
          <a:p>
            <a:pPr marL="0" indent="0">
              <a:buNone/>
            </a:pPr>
            <a:endParaRPr lang="en-GB" dirty="0" smtClean="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620" t="27657" r="-8242" b="11799"/>
          <a:stretch/>
        </p:blipFill>
        <p:spPr>
          <a:xfrm>
            <a:off x="452526" y="2797632"/>
            <a:ext cx="8874150" cy="3563904"/>
          </a:xfrm>
          <a:prstGeom prst="rect">
            <a:avLst/>
          </a:prstGeom>
        </p:spPr>
      </p:pic>
    </p:spTree>
    <p:extLst>
      <p:ext uri="{BB962C8B-B14F-4D97-AF65-F5344CB8AC3E}">
        <p14:creationId xmlns:p14="http://schemas.microsoft.com/office/powerpoint/2010/main" val="899444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3079"/>
          <a:stretch/>
        </p:blipFill>
        <p:spPr bwMode="auto">
          <a:xfrm>
            <a:off x="0" y="-315416"/>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476672"/>
            <a:ext cx="8229600" cy="2188839"/>
          </a:xfrm>
        </p:spPr>
        <p:txBody>
          <a:bodyPr>
            <a:normAutofit/>
          </a:bodyPr>
          <a:lstStyle/>
          <a:p>
            <a:pPr marL="0" indent="0">
              <a:buNone/>
            </a:pPr>
            <a:r>
              <a:rPr lang="en-GB" dirty="0"/>
              <a:t>During Grand Challenges </a:t>
            </a:r>
            <a:r>
              <a:rPr lang="en-GB" dirty="0" smtClean="0"/>
              <a:t>Week </a:t>
            </a:r>
            <a:r>
              <a:rPr lang="en-GB" dirty="0"/>
              <a:t>students choose from a range of global issues and, supported by leading academics and </a:t>
            </a:r>
            <a:r>
              <a:rPr lang="en-GB" dirty="0" smtClean="0"/>
              <a:t>external </a:t>
            </a:r>
            <a:r>
              <a:rPr lang="en-GB" dirty="0"/>
              <a:t>specialists, carry out group research in order to create a </a:t>
            </a:r>
            <a:r>
              <a:rPr lang="en-GB" dirty="0" smtClean="0"/>
              <a:t>solution.</a:t>
            </a:r>
            <a:endParaRPr lang="en-GB" dirty="0"/>
          </a:p>
          <a:p>
            <a:endParaRPr lang="en-GB" dirty="0"/>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6931" t="15515" r="5909" b="7834"/>
          <a:stretch/>
        </p:blipFill>
        <p:spPr>
          <a:xfrm>
            <a:off x="862358" y="2564904"/>
            <a:ext cx="2664296" cy="3969319"/>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8400" b="11946"/>
          <a:stretch/>
        </p:blipFill>
        <p:spPr>
          <a:xfrm>
            <a:off x="4536722" y="2564904"/>
            <a:ext cx="3314388" cy="3960440"/>
          </a:xfrm>
          <a:prstGeom prst="rect">
            <a:avLst/>
          </a:prstGeom>
        </p:spPr>
      </p:pic>
    </p:spTree>
    <p:extLst>
      <p:ext uri="{BB962C8B-B14F-4D97-AF65-F5344CB8AC3E}">
        <p14:creationId xmlns:p14="http://schemas.microsoft.com/office/powerpoint/2010/main" val="3398351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151"/>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875669"/>
            <a:ext cx="8229600" cy="1518953"/>
          </a:xfrm>
        </p:spPr>
        <p:txBody>
          <a:bodyPr>
            <a:normAutofit lnSpcReduction="10000"/>
          </a:bodyPr>
          <a:lstStyle/>
          <a:p>
            <a:pPr marL="0" indent="0">
              <a:buNone/>
            </a:pPr>
            <a:r>
              <a:rPr lang="en-GB" dirty="0"/>
              <a:t>S</a:t>
            </a:r>
            <a:r>
              <a:rPr lang="en-GB" dirty="0" smtClean="0"/>
              <a:t>tudents </a:t>
            </a:r>
            <a:r>
              <a:rPr lang="en-GB" dirty="0"/>
              <a:t>choose from a range of </a:t>
            </a:r>
            <a:r>
              <a:rPr lang="en-GB" b="1" dirty="0"/>
              <a:t>global themes </a:t>
            </a:r>
            <a:r>
              <a:rPr lang="en-GB" dirty="0" smtClean="0"/>
              <a:t>and </a:t>
            </a:r>
            <a:r>
              <a:rPr lang="en-GB" dirty="0"/>
              <a:t>sign up to a sub-group to tackle a particular aspect of the Challenge. </a:t>
            </a:r>
          </a:p>
          <a:p>
            <a:endParaRPr lang="en-GB" dirty="0" smtClean="0"/>
          </a:p>
        </p:txBody>
      </p:sp>
      <p:sp>
        <p:nvSpPr>
          <p:cNvPr id="5" name="Rectangle 4"/>
          <p:cNvSpPr/>
          <p:nvPr/>
        </p:nvSpPr>
        <p:spPr>
          <a:xfrm rot="20932956">
            <a:off x="543674" y="2872000"/>
            <a:ext cx="1715150" cy="307777"/>
          </a:xfrm>
          <a:prstGeom prst="rect">
            <a:avLst/>
          </a:prstGeom>
          <a:noFill/>
        </p:spPr>
        <p:txBody>
          <a:bodyPr wrap="none" lIns="91440" tIns="45720" rIns="91440" bIns="45720">
            <a:spAutoFit/>
          </a:bodyPr>
          <a:lstStyle/>
          <a:p>
            <a:pPr algn="ctr"/>
            <a:r>
              <a:rPr lang="en-US" sz="1400" dirty="0" smtClean="0">
                <a:ln w="0"/>
                <a:solidFill>
                  <a:srgbClr val="FFC000"/>
                </a:solidFill>
                <a:effectLst>
                  <a:outerShdw blurRad="38100" dist="25400" dir="5400000" algn="ctr" rotWithShape="0">
                    <a:srgbClr val="6E747A">
                      <a:alpha val="43000"/>
                    </a:srgbClr>
                  </a:outerShdw>
                </a:effectLst>
              </a:rPr>
              <a:t>Population Pressures</a:t>
            </a:r>
            <a:endParaRPr lang="en-US" sz="1400" dirty="0">
              <a:ln w="0"/>
              <a:solidFill>
                <a:srgbClr val="FFC000"/>
              </a:solidFill>
              <a:effectLst>
                <a:outerShdw blurRad="38100" dist="25400" dir="5400000" algn="ctr" rotWithShape="0">
                  <a:srgbClr val="6E747A">
                    <a:alpha val="43000"/>
                  </a:srgbClr>
                </a:outerShdw>
              </a:effectLst>
            </a:endParaRPr>
          </a:p>
        </p:txBody>
      </p:sp>
      <p:sp>
        <p:nvSpPr>
          <p:cNvPr id="6" name="Rectangle 5"/>
          <p:cNvSpPr/>
          <p:nvPr/>
        </p:nvSpPr>
        <p:spPr>
          <a:xfrm rot="537328">
            <a:off x="1894411" y="4673325"/>
            <a:ext cx="1263295" cy="307777"/>
          </a:xfrm>
          <a:prstGeom prst="rect">
            <a:avLst/>
          </a:prstGeom>
          <a:noFill/>
        </p:spPr>
        <p:txBody>
          <a:bodyPr wrap="none" lIns="91440" tIns="45720" rIns="91440" bIns="45720">
            <a:spAutoFit/>
          </a:bodyPr>
          <a:lstStyle/>
          <a:p>
            <a:pPr algn="ctr"/>
            <a:r>
              <a:rPr lang="en-US" sz="1400" dirty="0" smtClean="0">
                <a:ln w="0"/>
                <a:solidFill>
                  <a:srgbClr val="FF0000"/>
                </a:solidFill>
                <a:effectLst>
                  <a:outerShdw blurRad="38100" dist="25400" dir="5400000" algn="ctr" rotWithShape="0">
                    <a:srgbClr val="6E747A">
                      <a:alpha val="43000"/>
                    </a:srgbClr>
                  </a:outerShdw>
                </a:effectLst>
              </a:rPr>
              <a:t>Water Security</a:t>
            </a:r>
            <a:endParaRPr lang="en-US" sz="1400" dirty="0">
              <a:ln w="0"/>
              <a:solidFill>
                <a:srgbClr val="FF0000"/>
              </a:solidFill>
              <a:effectLst>
                <a:outerShdw blurRad="38100" dist="25400" dir="5400000" algn="ctr" rotWithShape="0">
                  <a:srgbClr val="6E747A">
                    <a:alpha val="43000"/>
                  </a:srgbClr>
                </a:outerShdw>
              </a:effectLst>
            </a:endParaRPr>
          </a:p>
        </p:txBody>
      </p:sp>
      <p:sp>
        <p:nvSpPr>
          <p:cNvPr id="7" name="Rectangle 6"/>
          <p:cNvSpPr/>
          <p:nvPr/>
        </p:nvSpPr>
        <p:spPr>
          <a:xfrm rot="785586">
            <a:off x="2852177" y="5311663"/>
            <a:ext cx="1357038" cy="307777"/>
          </a:xfrm>
          <a:prstGeom prst="rect">
            <a:avLst/>
          </a:prstGeom>
          <a:noFill/>
        </p:spPr>
        <p:txBody>
          <a:bodyPr wrap="none" lIns="91440" tIns="45720" rIns="91440" bIns="45720">
            <a:spAutoFit/>
          </a:bodyPr>
          <a:lstStyle/>
          <a:p>
            <a:pPr algn="ctr"/>
            <a:r>
              <a:rPr lang="en-US" sz="1400" dirty="0" smtClean="0">
                <a:ln w="0"/>
                <a:solidFill>
                  <a:srgbClr val="7030A0"/>
                </a:solidFill>
                <a:effectLst>
                  <a:outerShdw blurRad="38100" dist="25400" dir="5400000" algn="ctr" rotWithShape="0">
                    <a:srgbClr val="6E747A">
                      <a:alpha val="43000"/>
                    </a:srgbClr>
                  </a:outerShdw>
                </a:effectLst>
              </a:rPr>
              <a:t>Gender Equality</a:t>
            </a:r>
            <a:endParaRPr lang="en-US" sz="1400" dirty="0">
              <a:ln w="0"/>
              <a:solidFill>
                <a:srgbClr val="7030A0"/>
              </a:solidFill>
              <a:effectLst>
                <a:outerShdw blurRad="38100" dist="25400" dir="5400000" algn="ctr" rotWithShape="0">
                  <a:srgbClr val="6E747A">
                    <a:alpha val="43000"/>
                  </a:srgbClr>
                </a:outerShdw>
              </a:effectLst>
            </a:endParaRPr>
          </a:p>
        </p:txBody>
      </p:sp>
      <p:sp>
        <p:nvSpPr>
          <p:cNvPr id="8" name="Rectangle 7"/>
          <p:cNvSpPr/>
          <p:nvPr/>
        </p:nvSpPr>
        <p:spPr>
          <a:xfrm>
            <a:off x="1653224" y="4058967"/>
            <a:ext cx="1165705" cy="307777"/>
          </a:xfrm>
          <a:prstGeom prst="rect">
            <a:avLst/>
          </a:prstGeom>
          <a:noFill/>
        </p:spPr>
        <p:txBody>
          <a:bodyPr wrap="none" lIns="91440" tIns="45720" rIns="91440" bIns="45720">
            <a:spAutoFit/>
          </a:bodyPr>
          <a:lstStyle/>
          <a:p>
            <a:pPr algn="ctr"/>
            <a:r>
              <a:rPr lang="en-US" sz="1400" dirty="0" smtClean="0">
                <a:ln w="0"/>
                <a:solidFill>
                  <a:schemeClr val="accent1"/>
                </a:solidFill>
                <a:effectLst>
                  <a:outerShdw blurRad="38100" dist="25400" dir="5400000" algn="ctr" rotWithShape="0">
                    <a:srgbClr val="6E747A">
                      <a:alpha val="43000"/>
                    </a:srgbClr>
                  </a:outerShdw>
                </a:effectLst>
              </a:rPr>
              <a:t>Obesity Crisis</a:t>
            </a:r>
            <a:endParaRPr lang="en-US" sz="1400" dirty="0">
              <a:ln w="0"/>
              <a:solidFill>
                <a:schemeClr val="accent1"/>
              </a:solidFill>
              <a:effectLst>
                <a:outerShdw blurRad="38100" dist="25400" dir="5400000" algn="ctr" rotWithShape="0">
                  <a:srgbClr val="6E747A">
                    <a:alpha val="43000"/>
                  </a:srgbClr>
                </a:outerShdw>
              </a:effectLst>
            </a:endParaRPr>
          </a:p>
        </p:txBody>
      </p:sp>
      <p:sp>
        <p:nvSpPr>
          <p:cNvPr id="9" name="Rectangle 8"/>
          <p:cNvSpPr/>
          <p:nvPr/>
        </p:nvSpPr>
        <p:spPr>
          <a:xfrm rot="680546">
            <a:off x="475327" y="3498682"/>
            <a:ext cx="1242904" cy="307777"/>
          </a:xfrm>
          <a:prstGeom prst="rect">
            <a:avLst/>
          </a:prstGeom>
          <a:noFill/>
        </p:spPr>
        <p:txBody>
          <a:bodyPr wrap="none" lIns="91440" tIns="45720" rIns="91440" bIns="45720">
            <a:spAutoFit/>
          </a:bodyPr>
          <a:lstStyle/>
          <a:p>
            <a:pPr algn="ctr"/>
            <a:r>
              <a:rPr lang="en-US" sz="1400" dirty="0" smtClean="0">
                <a:ln w="0"/>
                <a:solidFill>
                  <a:srgbClr val="FF0000"/>
                </a:solidFill>
                <a:effectLst>
                  <a:outerShdw blurRad="38100" dist="25400" dir="5400000" algn="ctr" rotWithShape="0">
                    <a:srgbClr val="6E747A">
                      <a:alpha val="43000"/>
                    </a:srgbClr>
                  </a:outerShdw>
                </a:effectLst>
              </a:rPr>
              <a:t>Digital Futures</a:t>
            </a:r>
            <a:endParaRPr lang="en-US" sz="1400" dirty="0">
              <a:ln w="0"/>
              <a:solidFill>
                <a:srgbClr val="FF0000"/>
              </a:solidFill>
              <a:effectLst>
                <a:outerShdw blurRad="38100" dist="25400" dir="5400000" algn="ctr" rotWithShape="0">
                  <a:srgbClr val="6E747A">
                    <a:alpha val="43000"/>
                  </a:srgbClr>
                </a:outerShdw>
              </a:effectLst>
            </a:endParaRPr>
          </a:p>
        </p:txBody>
      </p:sp>
      <p:sp>
        <p:nvSpPr>
          <p:cNvPr id="10" name="Rectangle 9"/>
          <p:cNvSpPr/>
          <p:nvPr/>
        </p:nvSpPr>
        <p:spPr>
          <a:xfrm rot="315527">
            <a:off x="428392" y="4279666"/>
            <a:ext cx="1213281" cy="307777"/>
          </a:xfrm>
          <a:prstGeom prst="rect">
            <a:avLst/>
          </a:prstGeom>
          <a:noFill/>
        </p:spPr>
        <p:txBody>
          <a:bodyPr wrap="none" lIns="91440" tIns="45720" rIns="91440" bIns="45720">
            <a:spAutoFit/>
          </a:bodyPr>
          <a:lstStyle/>
          <a:p>
            <a:pPr algn="ctr"/>
            <a:r>
              <a:rPr lang="en-US" sz="1400" dirty="0" smtClean="0">
                <a:ln w="0"/>
                <a:solidFill>
                  <a:srgbClr val="00B050"/>
                </a:solidFill>
                <a:effectLst>
                  <a:outerShdw blurRad="38100" dist="25400" dir="5400000" algn="ctr" rotWithShape="0">
                    <a:srgbClr val="6E747A">
                      <a:alpha val="43000"/>
                    </a:srgbClr>
                  </a:outerShdw>
                </a:effectLst>
              </a:rPr>
              <a:t>Fashion Ethics</a:t>
            </a:r>
            <a:endParaRPr lang="en-US" sz="1400" dirty="0">
              <a:ln w="0"/>
              <a:solidFill>
                <a:srgbClr val="00B050"/>
              </a:solidFill>
              <a:effectLst>
                <a:outerShdw blurRad="38100" dist="25400" dir="5400000" algn="ctr" rotWithShape="0">
                  <a:srgbClr val="6E747A">
                    <a:alpha val="43000"/>
                  </a:srgbClr>
                </a:outerShdw>
              </a:effectLst>
            </a:endParaRPr>
          </a:p>
        </p:txBody>
      </p:sp>
      <p:sp>
        <p:nvSpPr>
          <p:cNvPr id="11" name="Rectangle 10"/>
          <p:cNvSpPr/>
          <p:nvPr/>
        </p:nvSpPr>
        <p:spPr>
          <a:xfrm rot="20932956">
            <a:off x="3344073" y="2989272"/>
            <a:ext cx="766557" cy="307777"/>
          </a:xfrm>
          <a:prstGeom prst="rect">
            <a:avLst/>
          </a:prstGeom>
          <a:noFill/>
        </p:spPr>
        <p:txBody>
          <a:bodyPr wrap="none" lIns="91440" tIns="45720" rIns="91440" bIns="45720">
            <a:spAutoFit/>
          </a:bodyPr>
          <a:lstStyle/>
          <a:p>
            <a:pPr algn="ctr"/>
            <a:r>
              <a:rPr lang="en-US" sz="1400" dirty="0" smtClean="0">
                <a:ln w="0"/>
                <a:solidFill>
                  <a:schemeClr val="accent1"/>
                </a:solidFill>
                <a:effectLst>
                  <a:outerShdw blurRad="38100" dist="25400" dir="5400000" algn="ctr" rotWithShape="0">
                    <a:srgbClr val="6E747A">
                      <a:alpha val="43000"/>
                    </a:srgbClr>
                  </a:outerShdw>
                </a:effectLst>
              </a:rPr>
              <a:t>Banking</a:t>
            </a:r>
            <a:endParaRPr lang="en-US" sz="1400" dirty="0">
              <a:ln w="0"/>
              <a:solidFill>
                <a:schemeClr val="accent1"/>
              </a:solidFill>
              <a:effectLst>
                <a:outerShdw blurRad="38100" dist="25400" dir="5400000" algn="ctr" rotWithShape="0">
                  <a:srgbClr val="6E747A">
                    <a:alpha val="43000"/>
                  </a:srgbClr>
                </a:outerShdw>
              </a:effectLst>
            </a:endParaRPr>
          </a:p>
        </p:txBody>
      </p:sp>
      <p:sp>
        <p:nvSpPr>
          <p:cNvPr id="12" name="Rectangle 11"/>
          <p:cNvSpPr/>
          <p:nvPr/>
        </p:nvSpPr>
        <p:spPr>
          <a:xfrm rot="1530938">
            <a:off x="232012" y="2435648"/>
            <a:ext cx="1158009" cy="307777"/>
          </a:xfrm>
          <a:prstGeom prst="rect">
            <a:avLst/>
          </a:prstGeom>
          <a:noFill/>
        </p:spPr>
        <p:txBody>
          <a:bodyPr wrap="none" lIns="91440" tIns="45720" rIns="91440" bIns="45720">
            <a:spAutoFit/>
          </a:bodyPr>
          <a:lstStyle/>
          <a:p>
            <a:pPr algn="ctr"/>
            <a:r>
              <a:rPr lang="en-US" sz="1400" dirty="0" smtClean="0">
                <a:ln w="0"/>
                <a:solidFill>
                  <a:schemeClr val="accent1"/>
                </a:solidFill>
                <a:effectLst>
                  <a:outerShdw blurRad="38100" dist="25400" dir="5400000" algn="ctr" rotWithShape="0">
                    <a:srgbClr val="6E747A">
                      <a:alpha val="43000"/>
                    </a:srgbClr>
                  </a:outerShdw>
                </a:effectLst>
              </a:rPr>
              <a:t>Synthetic Life</a:t>
            </a:r>
            <a:endParaRPr lang="en-US" sz="1400" dirty="0">
              <a:ln w="0"/>
              <a:solidFill>
                <a:schemeClr val="accent1"/>
              </a:solidFill>
              <a:effectLst>
                <a:outerShdw blurRad="38100" dist="25400" dir="5400000" algn="ctr" rotWithShape="0">
                  <a:srgbClr val="6E747A">
                    <a:alpha val="43000"/>
                  </a:srgbClr>
                </a:outerShdw>
              </a:effectLst>
            </a:endParaRPr>
          </a:p>
        </p:txBody>
      </p:sp>
      <p:sp>
        <p:nvSpPr>
          <p:cNvPr id="13" name="Rectangle 12"/>
          <p:cNvSpPr/>
          <p:nvPr/>
        </p:nvSpPr>
        <p:spPr>
          <a:xfrm rot="693579">
            <a:off x="2222007" y="2541645"/>
            <a:ext cx="1079142" cy="307777"/>
          </a:xfrm>
          <a:prstGeom prst="rect">
            <a:avLst/>
          </a:prstGeom>
          <a:noFill/>
        </p:spPr>
        <p:txBody>
          <a:bodyPr wrap="none" lIns="91440" tIns="45720" rIns="91440" bIns="45720">
            <a:spAutoFit/>
          </a:bodyPr>
          <a:lstStyle/>
          <a:p>
            <a:pPr algn="ctr"/>
            <a:r>
              <a:rPr lang="en-US" sz="1400" dirty="0" smtClean="0">
                <a:ln w="0"/>
                <a:solidFill>
                  <a:srgbClr val="00B050"/>
                </a:solidFill>
                <a:effectLst>
                  <a:outerShdw blurRad="38100" dist="25400" dir="5400000" algn="ctr" rotWithShape="0">
                    <a:srgbClr val="6E747A">
                      <a:alpha val="43000"/>
                    </a:srgbClr>
                  </a:outerShdw>
                </a:effectLst>
              </a:rPr>
              <a:t>Child Health</a:t>
            </a:r>
            <a:endParaRPr lang="en-US" sz="1400" dirty="0">
              <a:ln w="0"/>
              <a:solidFill>
                <a:srgbClr val="00B050"/>
              </a:solidFill>
              <a:effectLst>
                <a:outerShdw blurRad="38100" dist="25400" dir="5400000" algn="ctr" rotWithShape="0">
                  <a:srgbClr val="6E747A">
                    <a:alpha val="43000"/>
                  </a:srgbClr>
                </a:outerShdw>
              </a:effectLst>
            </a:endParaRPr>
          </a:p>
        </p:txBody>
      </p:sp>
      <p:sp>
        <p:nvSpPr>
          <p:cNvPr id="14" name="Rectangle 13"/>
          <p:cNvSpPr/>
          <p:nvPr/>
        </p:nvSpPr>
        <p:spPr>
          <a:xfrm>
            <a:off x="917030" y="6355395"/>
            <a:ext cx="2740815" cy="307777"/>
          </a:xfrm>
          <a:prstGeom prst="rect">
            <a:avLst/>
          </a:prstGeom>
          <a:noFill/>
        </p:spPr>
        <p:txBody>
          <a:bodyPr wrap="none" lIns="91440" tIns="45720" rIns="91440" bIns="45720">
            <a:spAutoFit/>
          </a:bodyPr>
          <a:lstStyle/>
          <a:p>
            <a:pPr algn="ctr"/>
            <a:r>
              <a:rPr lang="en-US" sz="1400" dirty="0" smtClean="0">
                <a:ln w="0"/>
                <a:solidFill>
                  <a:srgbClr val="FF0000"/>
                </a:solidFill>
                <a:effectLst>
                  <a:outerShdw blurRad="38100" dist="25400" dir="5400000" algn="ctr" rotWithShape="0">
                    <a:srgbClr val="6E747A">
                      <a:alpha val="43000"/>
                    </a:srgbClr>
                  </a:outerShdw>
                </a:effectLst>
              </a:rPr>
              <a:t>No Health Without Mental Health?</a:t>
            </a:r>
            <a:endParaRPr lang="en-US" sz="1400" dirty="0">
              <a:ln w="0"/>
              <a:solidFill>
                <a:srgbClr val="FF0000"/>
              </a:solidFill>
              <a:effectLst>
                <a:outerShdw blurRad="38100" dist="25400" dir="5400000" algn="ctr" rotWithShape="0">
                  <a:srgbClr val="6E747A">
                    <a:alpha val="43000"/>
                  </a:srgbClr>
                </a:outerShdw>
              </a:effectLst>
            </a:endParaRPr>
          </a:p>
        </p:txBody>
      </p:sp>
      <p:sp>
        <p:nvSpPr>
          <p:cNvPr id="15" name="Rectangle 14"/>
          <p:cNvSpPr/>
          <p:nvPr/>
        </p:nvSpPr>
        <p:spPr>
          <a:xfrm rot="694039">
            <a:off x="1889815" y="3154988"/>
            <a:ext cx="1321965" cy="307777"/>
          </a:xfrm>
          <a:prstGeom prst="rect">
            <a:avLst/>
          </a:prstGeom>
          <a:noFill/>
        </p:spPr>
        <p:txBody>
          <a:bodyPr wrap="none" lIns="91440" tIns="45720" rIns="91440" bIns="45720">
            <a:spAutoFit/>
          </a:bodyPr>
          <a:lstStyle/>
          <a:p>
            <a:pPr algn="ctr"/>
            <a:r>
              <a:rPr lang="en-US" sz="1400" dirty="0" smtClean="0">
                <a:ln w="0"/>
                <a:solidFill>
                  <a:srgbClr val="7030A0"/>
                </a:solidFill>
                <a:effectLst>
                  <a:outerShdw blurRad="38100" dist="25400" dir="5400000" algn="ctr" rotWithShape="0">
                    <a:srgbClr val="6E747A">
                      <a:alpha val="43000"/>
                    </a:srgbClr>
                  </a:outerShdw>
                </a:effectLst>
              </a:rPr>
              <a:t>Global Security</a:t>
            </a:r>
            <a:endParaRPr lang="en-US" sz="1400" dirty="0">
              <a:ln w="0"/>
              <a:solidFill>
                <a:srgbClr val="7030A0"/>
              </a:solidFill>
              <a:effectLst>
                <a:outerShdw blurRad="38100" dist="25400" dir="5400000" algn="ctr" rotWithShape="0">
                  <a:srgbClr val="6E747A">
                    <a:alpha val="43000"/>
                  </a:srgbClr>
                </a:outerShdw>
              </a:effectLst>
            </a:endParaRPr>
          </a:p>
        </p:txBody>
      </p:sp>
      <p:sp>
        <p:nvSpPr>
          <p:cNvPr id="16" name="Rectangle 15"/>
          <p:cNvSpPr/>
          <p:nvPr/>
        </p:nvSpPr>
        <p:spPr>
          <a:xfrm rot="20932956">
            <a:off x="946769" y="5220021"/>
            <a:ext cx="1446358" cy="307777"/>
          </a:xfrm>
          <a:prstGeom prst="rect">
            <a:avLst/>
          </a:prstGeom>
          <a:noFill/>
        </p:spPr>
        <p:txBody>
          <a:bodyPr wrap="none" lIns="91440" tIns="45720" rIns="91440" bIns="45720">
            <a:spAutoFit/>
          </a:bodyPr>
          <a:lstStyle/>
          <a:p>
            <a:pPr algn="ctr"/>
            <a:r>
              <a:rPr lang="en-US" sz="1400" dirty="0" smtClean="0">
                <a:ln w="0"/>
                <a:solidFill>
                  <a:schemeClr val="accent1"/>
                </a:solidFill>
                <a:effectLst>
                  <a:outerShdw blurRad="38100" dist="25400" dir="5400000" algn="ctr" rotWithShape="0">
                    <a:srgbClr val="6E747A">
                      <a:alpha val="43000"/>
                    </a:srgbClr>
                  </a:outerShdw>
                </a:effectLst>
              </a:rPr>
              <a:t>Food for Thought</a:t>
            </a:r>
            <a:endParaRPr lang="en-US" sz="1400" dirty="0">
              <a:ln w="0"/>
              <a:solidFill>
                <a:schemeClr val="accent1"/>
              </a:solidFill>
              <a:effectLst>
                <a:outerShdw blurRad="38100" dist="25400" dir="5400000" algn="ctr" rotWithShape="0">
                  <a:srgbClr val="6E747A">
                    <a:alpha val="43000"/>
                  </a:srgbClr>
                </a:outerShdw>
              </a:effectLst>
            </a:endParaRPr>
          </a:p>
        </p:txBody>
      </p:sp>
      <p:sp>
        <p:nvSpPr>
          <p:cNvPr id="17" name="Rectangle 16"/>
          <p:cNvSpPr/>
          <p:nvPr/>
        </p:nvSpPr>
        <p:spPr>
          <a:xfrm rot="270872">
            <a:off x="822036" y="5845545"/>
            <a:ext cx="2828083" cy="307777"/>
          </a:xfrm>
          <a:prstGeom prst="rect">
            <a:avLst/>
          </a:prstGeom>
          <a:noFill/>
        </p:spPr>
        <p:txBody>
          <a:bodyPr wrap="none" lIns="91440" tIns="45720" rIns="91440" bIns="45720">
            <a:spAutoFit/>
          </a:bodyPr>
          <a:lstStyle/>
          <a:p>
            <a:pPr algn="ctr"/>
            <a:r>
              <a:rPr lang="en-US" sz="1400" dirty="0" smtClean="0">
                <a:ln w="0"/>
                <a:solidFill>
                  <a:srgbClr val="FFC000"/>
                </a:solidFill>
                <a:effectLst>
                  <a:outerShdw blurRad="38100" dist="25400" dir="5400000" algn="ctr" rotWithShape="0">
                    <a:srgbClr val="6E747A">
                      <a:alpha val="43000"/>
                    </a:srgbClr>
                  </a:outerShdw>
                </a:effectLst>
              </a:rPr>
              <a:t>Solving the Climate Change Problem</a:t>
            </a:r>
            <a:endParaRPr lang="en-US" sz="1400" dirty="0">
              <a:ln w="0"/>
              <a:solidFill>
                <a:srgbClr val="FFC000"/>
              </a:solidFill>
              <a:effectLst>
                <a:outerShdw blurRad="38100" dist="25400" dir="5400000" algn="ctr" rotWithShape="0">
                  <a:srgbClr val="6E747A">
                    <a:alpha val="43000"/>
                  </a:srgbClr>
                </a:outerShdw>
              </a:effectLst>
            </a:endParaRPr>
          </a:p>
        </p:txBody>
      </p:sp>
      <p:sp>
        <p:nvSpPr>
          <p:cNvPr id="18" name="Rectangle 17"/>
          <p:cNvSpPr/>
          <p:nvPr/>
        </p:nvSpPr>
        <p:spPr>
          <a:xfrm rot="1411297">
            <a:off x="2188311" y="4121579"/>
            <a:ext cx="2628028" cy="307777"/>
          </a:xfrm>
          <a:prstGeom prst="rect">
            <a:avLst/>
          </a:prstGeom>
          <a:noFill/>
        </p:spPr>
        <p:txBody>
          <a:bodyPr wrap="none" lIns="91440" tIns="45720" rIns="91440" bIns="45720">
            <a:spAutoFit/>
          </a:bodyPr>
          <a:lstStyle/>
          <a:p>
            <a:pPr algn="ctr"/>
            <a:r>
              <a:rPr lang="en-US" sz="1400" dirty="0" smtClean="0">
                <a:ln w="0"/>
                <a:solidFill>
                  <a:srgbClr val="FFC000"/>
                </a:solidFill>
                <a:effectLst>
                  <a:outerShdw blurRad="38100" dist="25400" dir="5400000" algn="ctr" rotWithShape="0">
                    <a:srgbClr val="6E747A">
                      <a:alpha val="43000"/>
                    </a:srgbClr>
                  </a:outerShdw>
                </a:effectLst>
              </a:rPr>
              <a:t>Growing Old: Burden or Blessing?</a:t>
            </a:r>
            <a:endParaRPr lang="en-US" sz="1400" dirty="0">
              <a:ln w="0"/>
              <a:solidFill>
                <a:srgbClr val="FFC000"/>
              </a:solidFill>
              <a:effectLst>
                <a:outerShdw blurRad="38100" dist="25400" dir="5400000" algn="ctr" rotWithShape="0">
                  <a:srgbClr val="6E747A">
                    <a:alpha val="43000"/>
                  </a:srgbClr>
                </a:outerShdw>
              </a:effectLst>
            </a:endParaRPr>
          </a:p>
        </p:txBody>
      </p:sp>
      <p:pic>
        <p:nvPicPr>
          <p:cNvPr id="20" name="Picture 19"/>
          <p:cNvPicPr>
            <a:picLocks noChangeAspect="1"/>
          </p:cNvPicPr>
          <p:nvPr/>
        </p:nvPicPr>
        <p:blipFill rotWithShape="1">
          <a:blip r:embed="rId3"/>
          <a:srcRect t="5610" b="8379"/>
          <a:stretch/>
        </p:blipFill>
        <p:spPr>
          <a:xfrm>
            <a:off x="4691311" y="1988840"/>
            <a:ext cx="3749365" cy="4892321"/>
          </a:xfrm>
          <a:prstGeom prst="rect">
            <a:avLst/>
          </a:prstGeom>
        </p:spPr>
      </p:pic>
    </p:spTree>
    <p:extLst>
      <p:ext uri="{BB962C8B-B14F-4D97-AF65-F5344CB8AC3E}">
        <p14:creationId xmlns:p14="http://schemas.microsoft.com/office/powerpoint/2010/main" val="2364943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67544" y="764704"/>
            <a:ext cx="8363272" cy="1872382"/>
          </a:xfrm>
        </p:spPr>
        <p:txBody>
          <a:bodyPr>
            <a:normAutofit fontScale="85000" lnSpcReduction="20000"/>
          </a:bodyPr>
          <a:lstStyle/>
          <a:p>
            <a:pPr marL="0" indent="0">
              <a:buNone/>
            </a:pPr>
            <a:r>
              <a:rPr lang="en-GB" dirty="0"/>
              <a:t>During </a:t>
            </a:r>
            <a:r>
              <a:rPr lang="en-GB" dirty="0" smtClean="0"/>
              <a:t>the GC week students </a:t>
            </a:r>
            <a:r>
              <a:rPr lang="en-GB" dirty="0"/>
              <a:t>have scheduled sessions, field trips and other activities where they engage with top academics and external specialists, artists, community groups and invited speakers and explore the issue from different perspectives and </a:t>
            </a:r>
            <a:r>
              <a:rPr lang="en-GB" dirty="0" smtClean="0"/>
              <a:t>experiences. </a:t>
            </a:r>
            <a:endParaRPr lang="en-GB"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726" t="14414" r="786" b="7855"/>
          <a:stretch/>
        </p:blipFill>
        <p:spPr>
          <a:xfrm>
            <a:off x="719572" y="2772457"/>
            <a:ext cx="7704856" cy="4045507"/>
          </a:xfrm>
          <a:prstGeom prst="rect">
            <a:avLst/>
          </a:prstGeom>
        </p:spPr>
      </p:pic>
    </p:spTree>
    <p:extLst>
      <p:ext uri="{BB962C8B-B14F-4D97-AF65-F5344CB8AC3E}">
        <p14:creationId xmlns:p14="http://schemas.microsoft.com/office/powerpoint/2010/main" val="744464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48680"/>
            <a:ext cx="8229600" cy="1143000"/>
          </a:xfrm>
        </p:spPr>
        <p:txBody>
          <a:bodyPr/>
          <a:lstStyle/>
          <a:p>
            <a:r>
              <a:rPr lang="en-GB" dirty="0" smtClean="0"/>
              <a:t>Grand Challenges explained</a:t>
            </a:r>
            <a:endParaRPr lang="en-GB" dirty="0"/>
          </a:p>
        </p:txBody>
      </p:sp>
      <p:sp>
        <p:nvSpPr>
          <p:cNvPr id="3" name="Content Placeholder 2"/>
          <p:cNvSpPr>
            <a:spLocks noGrp="1"/>
          </p:cNvSpPr>
          <p:nvPr>
            <p:ph idx="1"/>
          </p:nvPr>
        </p:nvSpPr>
        <p:spPr>
          <a:xfrm>
            <a:off x="457200" y="1916832"/>
            <a:ext cx="8229600" cy="4248472"/>
          </a:xfrm>
        </p:spPr>
        <p:txBody>
          <a:bodyPr>
            <a:normAutofit lnSpcReduction="10000"/>
          </a:bodyPr>
          <a:lstStyle/>
          <a:p>
            <a:r>
              <a:rPr lang="en-GB" sz="2000" dirty="0" smtClean="0"/>
              <a:t>GS supports the University’s Education Strategy, while the themes link to Research and Impact Strategy.</a:t>
            </a:r>
          </a:p>
          <a:p>
            <a:r>
              <a:rPr lang="en-GB" sz="2000" dirty="0" smtClean="0"/>
              <a:t>GC aims to </a:t>
            </a:r>
            <a:r>
              <a:rPr lang="en-GB" sz="2000" dirty="0"/>
              <a:t>encourage research-inspired, innovative, multi-disciplinary, inquiry-led learning and improve the employability attributes of our </a:t>
            </a:r>
            <a:r>
              <a:rPr lang="en-GB" sz="2000" dirty="0" smtClean="0"/>
              <a:t>graduates.</a:t>
            </a:r>
          </a:p>
          <a:p>
            <a:r>
              <a:rPr lang="en-GB" sz="2000" dirty="0" smtClean="0"/>
              <a:t>As part of preparation for the week, students complete a skills development programme. At the end of the week they are asked to write a reflective piece in which they look at skills they used and developed throughout the experience.</a:t>
            </a:r>
          </a:p>
          <a:p>
            <a:r>
              <a:rPr lang="en-GB" sz="2000" dirty="0" smtClean="0"/>
              <a:t>On the final day students present their work to judges in the morning and take part in an open showcase and celebration in the afternoon.</a:t>
            </a:r>
          </a:p>
          <a:p>
            <a:r>
              <a:rPr lang="en-GB" sz="2000" dirty="0" smtClean="0"/>
              <a:t>By producing their real-world solution, students feel like they’ve made a real difference. This is exciting and fun! Even if their solution folds or proves to be unrealistic.</a:t>
            </a:r>
          </a:p>
        </p:txBody>
      </p:sp>
    </p:spTree>
    <p:extLst>
      <p:ext uri="{BB962C8B-B14F-4D97-AF65-F5344CB8AC3E}">
        <p14:creationId xmlns:p14="http://schemas.microsoft.com/office/powerpoint/2010/main" val="2384539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188702"/>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620688"/>
            <a:ext cx="8229600" cy="1728192"/>
          </a:xfrm>
        </p:spPr>
        <p:txBody>
          <a:bodyPr>
            <a:normAutofit/>
          </a:bodyPr>
          <a:lstStyle/>
          <a:p>
            <a:pPr marL="0" indent="0">
              <a:buNone/>
            </a:pPr>
            <a:r>
              <a:rPr lang="en-GB" dirty="0" smtClean="0"/>
              <a:t>Students work in </a:t>
            </a:r>
            <a:r>
              <a:rPr lang="en-GB" b="1" dirty="0" smtClean="0"/>
              <a:t>small groups </a:t>
            </a:r>
            <a:r>
              <a:rPr lang="en-GB" dirty="0" smtClean="0"/>
              <a:t>during the week.</a:t>
            </a:r>
          </a:p>
          <a:p>
            <a:pPr marL="0" indent="0">
              <a:buNone/>
            </a:pPr>
            <a:r>
              <a:rPr lang="en-GB" dirty="0" smtClean="0"/>
              <a:t>A typical group would have around ten students from different areas and levels of study.</a:t>
            </a:r>
            <a:endParaRPr lang="en-GB"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2929" t="9684" r="7535" b="7171"/>
          <a:stretch/>
        </p:blipFill>
        <p:spPr>
          <a:xfrm>
            <a:off x="1259632" y="2348879"/>
            <a:ext cx="6201924" cy="4327239"/>
          </a:xfrm>
          <a:prstGeom prst="rect">
            <a:avLst/>
          </a:prstGeom>
        </p:spPr>
      </p:pic>
    </p:spTree>
    <p:extLst>
      <p:ext uri="{BB962C8B-B14F-4D97-AF65-F5344CB8AC3E}">
        <p14:creationId xmlns:p14="http://schemas.microsoft.com/office/powerpoint/2010/main" val="3545670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659789"/>
            <a:ext cx="8229600" cy="1728192"/>
          </a:xfrm>
        </p:spPr>
        <p:txBody>
          <a:bodyPr>
            <a:normAutofit/>
          </a:bodyPr>
          <a:lstStyle/>
          <a:p>
            <a:pPr marL="0" indent="0">
              <a:buNone/>
            </a:pPr>
            <a:r>
              <a:rPr lang="en-GB" dirty="0" smtClean="0"/>
              <a:t>Students’ outputs include videos, social media campaigns, ministerial mini-submissions, apps, posters, games, business plans and other.</a:t>
            </a: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2276872"/>
            <a:ext cx="6840760" cy="4565885"/>
          </a:xfrm>
          <a:prstGeom prst="rect">
            <a:avLst/>
          </a:prstGeom>
        </p:spPr>
      </p:pic>
    </p:spTree>
    <p:extLst>
      <p:ext uri="{BB962C8B-B14F-4D97-AF65-F5344CB8AC3E}">
        <p14:creationId xmlns:p14="http://schemas.microsoft.com/office/powerpoint/2010/main" val="901024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888926"/>
            <a:ext cx="8229600" cy="1143000"/>
          </a:xfrm>
        </p:spPr>
        <p:txBody>
          <a:bodyPr>
            <a:normAutofit/>
          </a:bodyPr>
          <a:lstStyle/>
          <a:p>
            <a:r>
              <a:rPr lang="en-GB" dirty="0"/>
              <a:t>N</a:t>
            </a:r>
            <a:r>
              <a:rPr lang="en-GB" dirty="0" smtClean="0"/>
              <a:t>on-academic collaborators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endParaRPr lang="en-GB" dirty="0" smtClean="0"/>
          </a:p>
          <a:p>
            <a:pPr lvl="1"/>
            <a:r>
              <a:rPr lang="en-GB" dirty="0" smtClean="0"/>
              <a:t>NHS commissioners</a:t>
            </a:r>
          </a:p>
          <a:p>
            <a:pPr lvl="1"/>
            <a:r>
              <a:rPr lang="en-GB" dirty="0" smtClean="0"/>
              <a:t>Rob Wainwright (Director of Europol)</a:t>
            </a:r>
          </a:p>
          <a:p>
            <a:pPr lvl="1"/>
            <a:r>
              <a:rPr lang="en-GB" dirty="0" smtClean="0"/>
              <a:t>Jonathan Marcus (BBC Diplomatic Correspondent)</a:t>
            </a:r>
          </a:p>
          <a:p>
            <a:pPr lvl="1"/>
            <a:r>
              <a:rPr lang="en-GB" dirty="0" smtClean="0"/>
              <a:t>Waitrose</a:t>
            </a:r>
          </a:p>
          <a:p>
            <a:pPr lvl="1"/>
            <a:r>
              <a:rPr lang="en-GB" dirty="0" smtClean="0"/>
              <a:t>Samaritans</a:t>
            </a:r>
          </a:p>
          <a:p>
            <a:pPr lvl="1"/>
            <a:r>
              <a:rPr lang="en-GB" dirty="0" smtClean="0"/>
              <a:t>Local businesses</a:t>
            </a:r>
          </a:p>
          <a:p>
            <a:pPr lvl="1"/>
            <a:r>
              <a:rPr lang="en-GB" dirty="0" smtClean="0"/>
              <a:t>Mental Health Lived Experience Group</a:t>
            </a:r>
          </a:p>
          <a:p>
            <a:pPr lvl="1"/>
            <a:r>
              <a:rPr lang="en-GB" dirty="0" smtClean="0"/>
              <a:t>Public Health</a:t>
            </a:r>
          </a:p>
          <a:p>
            <a:pPr lvl="1"/>
            <a:r>
              <a:rPr lang="en-GB" dirty="0" smtClean="0"/>
              <a:t>Sir Jon Day (Former Chief of the Joint Intelligence Committee)</a:t>
            </a:r>
          </a:p>
          <a:p>
            <a:pPr lvl="1"/>
            <a:endParaRPr lang="en-GB" dirty="0"/>
          </a:p>
        </p:txBody>
      </p:sp>
    </p:spTree>
    <p:extLst>
      <p:ext uri="{BB962C8B-B14F-4D97-AF65-F5344CB8AC3E}">
        <p14:creationId xmlns:p14="http://schemas.microsoft.com/office/powerpoint/2010/main" val="869074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548680"/>
            <a:ext cx="8229600" cy="4525963"/>
          </a:xfrm>
        </p:spPr>
        <p:txBody>
          <a:bodyPr>
            <a:normAutofit/>
          </a:bodyPr>
          <a:lstStyle/>
          <a:p>
            <a:pPr marL="0" indent="0">
              <a:buNone/>
            </a:pPr>
            <a:r>
              <a:rPr lang="en-GB" dirty="0" smtClean="0"/>
              <a:t>Artists, performers, inspirational speakers</a:t>
            </a:r>
          </a:p>
          <a:p>
            <a:pPr marL="0" indent="0">
              <a:buNone/>
            </a:pPr>
            <a:r>
              <a:rPr lang="en-GB" dirty="0" smtClean="0"/>
              <a:t>Special events</a:t>
            </a: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416" y="1880153"/>
            <a:ext cx="7427168" cy="4957284"/>
          </a:xfrm>
          <a:prstGeom prst="rect">
            <a:avLst/>
          </a:prstGeom>
        </p:spPr>
      </p:pic>
    </p:spTree>
    <p:extLst>
      <p:ext uri="{BB962C8B-B14F-4D97-AF65-F5344CB8AC3E}">
        <p14:creationId xmlns:p14="http://schemas.microsoft.com/office/powerpoint/2010/main" val="2782193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836712"/>
            <a:ext cx="8229600" cy="1143000"/>
          </a:xfrm>
        </p:spPr>
        <p:txBody>
          <a:bodyPr/>
          <a:lstStyle/>
          <a:p>
            <a:r>
              <a:rPr lang="en-GB" dirty="0" smtClean="0"/>
              <a:t>Why students want to do GC</a:t>
            </a:r>
            <a:endParaRPr lang="en-GB" dirty="0"/>
          </a:p>
        </p:txBody>
      </p:sp>
      <p:sp>
        <p:nvSpPr>
          <p:cNvPr id="6" name="Content Placeholder 5"/>
          <p:cNvSpPr>
            <a:spLocks noGrp="1"/>
          </p:cNvSpPr>
          <p:nvPr>
            <p:ph idx="1"/>
          </p:nvPr>
        </p:nvSpPr>
        <p:spPr>
          <a:xfrm>
            <a:off x="463703" y="2492896"/>
            <a:ext cx="8229600" cy="4525963"/>
          </a:xfrm>
        </p:spPr>
        <p:txBody>
          <a:bodyPr/>
          <a:lstStyle/>
          <a:p>
            <a:r>
              <a:rPr lang="en-GB" dirty="0" smtClean="0"/>
              <a:t>To improve employability skills</a:t>
            </a:r>
          </a:p>
          <a:p>
            <a:r>
              <a:rPr lang="en-GB" dirty="0" smtClean="0"/>
              <a:t>To experience relevance of University learning to the outside world</a:t>
            </a:r>
          </a:p>
          <a:p>
            <a:r>
              <a:rPr lang="en-GB" dirty="0" smtClean="0"/>
              <a:t>They feel passionate about the topic</a:t>
            </a:r>
          </a:p>
          <a:p>
            <a:r>
              <a:rPr lang="en-GB" dirty="0" smtClean="0"/>
              <a:t>To meet other students</a:t>
            </a:r>
          </a:p>
          <a:p>
            <a:r>
              <a:rPr lang="en-GB" dirty="0" smtClean="0"/>
              <a:t>To work in an interdisciplinary way </a:t>
            </a:r>
          </a:p>
        </p:txBody>
      </p:sp>
    </p:spTree>
    <p:extLst>
      <p:ext uri="{BB962C8B-B14F-4D97-AF65-F5344CB8AC3E}">
        <p14:creationId xmlns:p14="http://schemas.microsoft.com/office/powerpoint/2010/main" val="2789068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58541"/>
            <a:ext cx="8229600" cy="1143000"/>
          </a:xfrm>
        </p:spPr>
        <p:txBody>
          <a:bodyPr/>
          <a:lstStyle/>
          <a:p>
            <a:r>
              <a:rPr lang="en-GB" dirty="0" smtClean="0"/>
              <a:t>What students enjoyed</a:t>
            </a:r>
            <a:endParaRPr lang="en-GB" dirty="0"/>
          </a:p>
        </p:txBody>
      </p:sp>
      <p:sp>
        <p:nvSpPr>
          <p:cNvPr id="3" name="Content Placeholder 2"/>
          <p:cNvSpPr>
            <a:spLocks noGrp="1"/>
          </p:cNvSpPr>
          <p:nvPr>
            <p:ph idx="1"/>
          </p:nvPr>
        </p:nvSpPr>
        <p:spPr/>
        <p:txBody>
          <a:bodyPr>
            <a:normAutofit fontScale="92500"/>
          </a:bodyPr>
          <a:lstStyle/>
          <a:p>
            <a:r>
              <a:rPr lang="en-GB" dirty="0" smtClean="0"/>
              <a:t>Working </a:t>
            </a:r>
            <a:r>
              <a:rPr lang="en-GB" dirty="0"/>
              <a:t>in a </a:t>
            </a:r>
            <a:r>
              <a:rPr lang="en-GB" dirty="0" smtClean="0"/>
              <a:t>like-minded team </a:t>
            </a:r>
            <a:r>
              <a:rPr lang="en-GB" dirty="0"/>
              <a:t>of </a:t>
            </a:r>
            <a:r>
              <a:rPr lang="en-GB" dirty="0" smtClean="0"/>
              <a:t>people passionate </a:t>
            </a:r>
            <a:r>
              <a:rPr lang="en-GB" dirty="0"/>
              <a:t>about the same </a:t>
            </a:r>
            <a:r>
              <a:rPr lang="en-GB" dirty="0" smtClean="0"/>
              <a:t>topic</a:t>
            </a:r>
          </a:p>
          <a:p>
            <a:r>
              <a:rPr lang="en-GB" dirty="0" smtClean="0"/>
              <a:t>Being in control of the direction </a:t>
            </a:r>
            <a:r>
              <a:rPr lang="en-GB" dirty="0"/>
              <a:t>of their </a:t>
            </a:r>
            <a:r>
              <a:rPr lang="en-GB" dirty="0" smtClean="0"/>
              <a:t>output</a:t>
            </a:r>
          </a:p>
          <a:p>
            <a:r>
              <a:rPr lang="en-GB" dirty="0"/>
              <a:t>T</a:t>
            </a:r>
            <a:r>
              <a:rPr lang="en-GB" dirty="0" smtClean="0"/>
              <a:t>he </a:t>
            </a:r>
            <a:r>
              <a:rPr lang="en-GB" dirty="0"/>
              <a:t>interdisciplinary nature of their </a:t>
            </a:r>
            <a:r>
              <a:rPr lang="en-GB" dirty="0" smtClean="0"/>
              <a:t>group</a:t>
            </a:r>
          </a:p>
          <a:p>
            <a:r>
              <a:rPr lang="en-GB" dirty="0" smtClean="0"/>
              <a:t>Learning </a:t>
            </a:r>
            <a:r>
              <a:rPr lang="en-GB" dirty="0"/>
              <a:t>new things and developing new </a:t>
            </a:r>
            <a:r>
              <a:rPr lang="en-GB" dirty="0" smtClean="0"/>
              <a:t>skills</a:t>
            </a:r>
          </a:p>
          <a:p>
            <a:r>
              <a:rPr lang="en-GB" dirty="0" smtClean="0"/>
              <a:t>Exploring a topic outside of their discipline</a:t>
            </a:r>
          </a:p>
          <a:p>
            <a:r>
              <a:rPr lang="en-GB" dirty="0" smtClean="0"/>
              <a:t>Interacting with external speakers</a:t>
            </a:r>
          </a:p>
          <a:p>
            <a:r>
              <a:rPr lang="en-GB" dirty="0" smtClean="0"/>
              <a:t>Meeting new people</a:t>
            </a:r>
          </a:p>
          <a:p>
            <a:endParaRPr lang="en-GB" dirty="0"/>
          </a:p>
        </p:txBody>
      </p:sp>
    </p:spTree>
    <p:extLst>
      <p:ext uri="{BB962C8B-B14F-4D97-AF65-F5344CB8AC3E}">
        <p14:creationId xmlns:p14="http://schemas.microsoft.com/office/powerpoint/2010/main" val="644120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smtClean="0"/>
              <a:t>Impact</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Students reported being more motivated </a:t>
            </a:r>
            <a:r>
              <a:rPr lang="en-GB" dirty="0" smtClean="0"/>
              <a:t>to:</a:t>
            </a:r>
          </a:p>
          <a:p>
            <a:r>
              <a:rPr lang="en-GB" dirty="0"/>
              <a:t>C</a:t>
            </a:r>
            <a:r>
              <a:rPr lang="en-GB" dirty="0" smtClean="0"/>
              <a:t>hange </a:t>
            </a:r>
            <a:r>
              <a:rPr lang="en-GB" dirty="0"/>
              <a:t>their behaviour in relation to the </a:t>
            </a:r>
            <a:r>
              <a:rPr lang="en-GB" dirty="0" smtClean="0"/>
              <a:t>topic;</a:t>
            </a:r>
          </a:p>
          <a:p>
            <a:r>
              <a:rPr lang="en-GB" dirty="0"/>
              <a:t>E</a:t>
            </a:r>
            <a:r>
              <a:rPr lang="en-GB" dirty="0" smtClean="0"/>
              <a:t>ngage </a:t>
            </a:r>
            <a:r>
              <a:rPr lang="en-GB" dirty="0"/>
              <a:t>in additional activities to further improve employability skills</a:t>
            </a:r>
            <a:r>
              <a:rPr lang="en-GB" dirty="0" smtClean="0"/>
              <a:t>.</a:t>
            </a:r>
          </a:p>
          <a:p>
            <a:pPr marL="0" indent="0">
              <a:buNone/>
            </a:pPr>
            <a:endParaRPr lang="en-GB" dirty="0"/>
          </a:p>
          <a:p>
            <a:pPr marL="0" indent="0">
              <a:buNone/>
            </a:pPr>
            <a:r>
              <a:rPr lang="en-GB" dirty="0" smtClean="0"/>
              <a:t>Students improved their</a:t>
            </a:r>
          </a:p>
          <a:p>
            <a:r>
              <a:rPr lang="en-GB" dirty="0" smtClean="0"/>
              <a:t>Skills: teamwork, communication, public speaking</a:t>
            </a:r>
          </a:p>
          <a:p>
            <a:r>
              <a:rPr lang="en-GB" dirty="0" smtClean="0"/>
              <a:t>Confidence;</a:t>
            </a:r>
          </a:p>
          <a:p>
            <a:r>
              <a:rPr lang="en-GB" dirty="0" smtClean="0"/>
              <a:t>Awareness </a:t>
            </a:r>
            <a:r>
              <a:rPr lang="en-GB" dirty="0"/>
              <a:t>of the positives of interdisciplinary </a:t>
            </a:r>
            <a:r>
              <a:rPr lang="en-GB" dirty="0" smtClean="0"/>
              <a:t>working</a:t>
            </a:r>
            <a:r>
              <a:rPr lang="en-GB" dirty="0"/>
              <a:t>.</a:t>
            </a:r>
            <a:r>
              <a:rPr lang="en-GB" dirty="0" smtClean="0"/>
              <a:t> </a:t>
            </a:r>
            <a:endParaRPr lang="en-GB" dirty="0"/>
          </a:p>
          <a:p>
            <a:pPr marL="0" indent="0">
              <a:buNone/>
            </a:pPr>
            <a:endParaRPr lang="en-GB" dirty="0"/>
          </a:p>
        </p:txBody>
      </p:sp>
    </p:spTree>
    <p:extLst>
      <p:ext uri="{BB962C8B-B14F-4D97-AF65-F5344CB8AC3E}">
        <p14:creationId xmlns:p14="http://schemas.microsoft.com/office/powerpoint/2010/main" val="2913470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smtClean="0"/>
              <a:t>Video</a:t>
            </a:r>
            <a:endParaRPr lang="en-GB" dirty="0"/>
          </a:p>
        </p:txBody>
      </p:sp>
      <p:sp>
        <p:nvSpPr>
          <p:cNvPr id="3" name="Content Placeholder 2"/>
          <p:cNvSpPr>
            <a:spLocks noGrp="1"/>
          </p:cNvSpPr>
          <p:nvPr>
            <p:ph idx="1"/>
          </p:nvPr>
        </p:nvSpPr>
        <p:spPr/>
        <p:txBody>
          <a:bodyPr>
            <a:normAutofit/>
          </a:bodyPr>
          <a:lstStyle/>
          <a:p>
            <a:pPr marL="0" indent="0">
              <a:buNone/>
            </a:pPr>
            <a:endParaRPr lang="en-GB" dirty="0" smtClean="0"/>
          </a:p>
          <a:p>
            <a:pPr marL="0" indent="0">
              <a:buNone/>
            </a:pPr>
            <a:endParaRPr lang="en-GB" dirty="0"/>
          </a:p>
          <a:p>
            <a:pPr marL="0" indent="0">
              <a:buNone/>
            </a:pPr>
            <a:r>
              <a:rPr lang="en-GB" dirty="0" smtClean="0"/>
              <a:t>You can see our short promotional video on:</a:t>
            </a:r>
          </a:p>
          <a:p>
            <a:pPr marL="0" indent="0">
              <a:buNone/>
            </a:pPr>
            <a:r>
              <a:rPr lang="en-GB" dirty="0">
                <a:hlinkClick r:id="rId3"/>
              </a:rPr>
              <a:t>https://www.exeter.ac.uk/grandchallenges</a:t>
            </a:r>
            <a:r>
              <a:rPr lang="en-GB" dirty="0" smtClean="0">
                <a:hlinkClick r:id="rId3"/>
              </a:rPr>
              <a:t>/</a:t>
            </a:r>
            <a:r>
              <a:rPr lang="en-GB" dirty="0" smtClean="0"/>
              <a:t> </a:t>
            </a:r>
            <a:endParaRPr lang="en-GB" dirty="0"/>
          </a:p>
        </p:txBody>
      </p:sp>
    </p:spTree>
    <p:extLst>
      <p:ext uri="{BB962C8B-B14F-4D97-AF65-F5344CB8AC3E}">
        <p14:creationId xmlns:p14="http://schemas.microsoft.com/office/powerpoint/2010/main" val="2073536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692696"/>
            <a:ext cx="8229600" cy="1143000"/>
          </a:xfrm>
        </p:spPr>
        <p:txBody>
          <a:bodyPr/>
          <a:lstStyle/>
          <a:p>
            <a:r>
              <a:rPr lang="en-GB" dirty="0" smtClean="0"/>
              <a:t>What did other participants think?</a:t>
            </a:r>
            <a:endParaRPr lang="en-GB" dirty="0"/>
          </a:p>
        </p:txBody>
      </p:sp>
      <p:sp>
        <p:nvSpPr>
          <p:cNvPr id="3" name="Content Placeholder 2"/>
          <p:cNvSpPr>
            <a:spLocks noGrp="1"/>
          </p:cNvSpPr>
          <p:nvPr>
            <p:ph idx="1"/>
          </p:nvPr>
        </p:nvSpPr>
        <p:spPr>
          <a:xfrm>
            <a:off x="457200" y="2291393"/>
            <a:ext cx="8229600" cy="4525963"/>
          </a:xfrm>
        </p:spPr>
        <p:txBody>
          <a:bodyPr>
            <a:normAutofit/>
          </a:bodyPr>
          <a:lstStyle/>
          <a:p>
            <a:pPr marL="0" indent="0">
              <a:buNone/>
            </a:pPr>
            <a:r>
              <a:rPr lang="en-GB" dirty="0"/>
              <a:t>“The level of interest and engagement with the students was excellent and beyond my </a:t>
            </a:r>
            <a:r>
              <a:rPr lang="en-GB" dirty="0" smtClean="0"/>
              <a:t>expectations.” </a:t>
            </a:r>
            <a:r>
              <a:rPr lang="en-GB" sz="2000" dirty="0" smtClean="0"/>
              <a:t>An external collaborator</a:t>
            </a:r>
          </a:p>
          <a:p>
            <a:pPr marL="0" indent="0">
              <a:buNone/>
            </a:pPr>
            <a:endParaRPr lang="en-GB" dirty="0" smtClean="0"/>
          </a:p>
          <a:p>
            <a:pPr marL="0" indent="0">
              <a:buNone/>
            </a:pPr>
            <a:r>
              <a:rPr lang="en-GB" dirty="0" smtClean="0"/>
              <a:t>“My </a:t>
            </a:r>
            <a:r>
              <a:rPr lang="en-GB" dirty="0"/>
              <a:t>interdisciplinary skills are much developed, and I really enjoyed the week</a:t>
            </a:r>
            <a:r>
              <a:rPr lang="en-GB" dirty="0" smtClean="0"/>
              <a:t>.”</a:t>
            </a:r>
            <a:r>
              <a:rPr lang="en-GB" sz="2000" dirty="0" smtClean="0"/>
              <a:t> A postgraduate facilitator</a:t>
            </a:r>
            <a:endParaRPr lang="en-GB" dirty="0"/>
          </a:p>
        </p:txBody>
      </p:sp>
    </p:spTree>
    <p:extLst>
      <p:ext uri="{BB962C8B-B14F-4D97-AF65-F5344CB8AC3E}">
        <p14:creationId xmlns:p14="http://schemas.microsoft.com/office/powerpoint/2010/main" val="33149145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079"/>
          <a:stretch/>
        </p:blipFill>
        <p:spPr bwMode="auto">
          <a:xfrm>
            <a:off x="0" y="-27384"/>
            <a:ext cx="9144000" cy="686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1124744"/>
            <a:ext cx="8229600" cy="5496751"/>
          </a:xfrm>
        </p:spPr>
        <p:txBody>
          <a:bodyPr>
            <a:normAutofit/>
          </a:bodyPr>
          <a:lstStyle/>
          <a:p>
            <a:pPr marL="0" indent="0">
              <a:buNone/>
            </a:pPr>
            <a:r>
              <a:rPr lang="en-GB" dirty="0" smtClean="0"/>
              <a:t>“The </a:t>
            </a:r>
            <a:r>
              <a:rPr lang="en-GB" dirty="0"/>
              <a:t>students were SO engaged. I have rarely seen such engaged students - they worked through lunch! Their outputs were brilliant and there was a wonderful, cohesive and supportive atmosphere/community</a:t>
            </a:r>
            <a:r>
              <a:rPr lang="en-GB" dirty="0" smtClean="0"/>
              <a:t>.” </a:t>
            </a:r>
            <a:r>
              <a:rPr lang="en-GB" sz="2000" dirty="0" smtClean="0"/>
              <a:t>An academic</a:t>
            </a:r>
          </a:p>
          <a:p>
            <a:pPr marL="0" indent="0">
              <a:buNone/>
            </a:pPr>
            <a:endParaRPr lang="en-GB" dirty="0" smtClean="0"/>
          </a:p>
          <a:p>
            <a:pPr marL="0" indent="0">
              <a:buNone/>
            </a:pPr>
            <a:r>
              <a:rPr lang="en-GB" dirty="0" smtClean="0"/>
              <a:t>“Opportunity </a:t>
            </a:r>
            <a:r>
              <a:rPr lang="en-GB" dirty="0"/>
              <a:t>to interact with students in an environment free of assessments where they can show </a:t>
            </a:r>
            <a:r>
              <a:rPr lang="en-GB" dirty="0" smtClean="0"/>
              <a:t>creativity.” </a:t>
            </a:r>
            <a:r>
              <a:rPr lang="en-GB" sz="2000" dirty="0" smtClean="0"/>
              <a:t>An academics</a:t>
            </a:r>
            <a:endParaRPr lang="en-GB" sz="2000" dirty="0"/>
          </a:p>
        </p:txBody>
      </p:sp>
    </p:spTree>
    <p:extLst>
      <p:ext uri="{BB962C8B-B14F-4D97-AF65-F5344CB8AC3E}">
        <p14:creationId xmlns:p14="http://schemas.microsoft.com/office/powerpoint/2010/main" val="28802773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717" r="7717"/>
          <a:stretch/>
        </p:blipFill>
        <p:spPr>
          <a:xfrm>
            <a:off x="-36512" y="17240"/>
            <a:ext cx="9217024" cy="6840760"/>
          </a:xfrm>
        </p:spPr>
      </p:pic>
    </p:spTree>
    <p:extLst>
      <p:ext uri="{BB962C8B-B14F-4D97-AF65-F5344CB8AC3E}">
        <p14:creationId xmlns:p14="http://schemas.microsoft.com/office/powerpoint/2010/main" val="31499435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TotalTime>
  <Words>688</Words>
  <Application>Microsoft Office PowerPoint</Application>
  <PresentationFormat>On-screen Show (4:3)</PresentationFormat>
  <Paragraphs>90</Paragraphs>
  <Slides>18</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Overview</vt:lpstr>
      <vt:lpstr>PowerPoint Presentation</vt:lpstr>
      <vt:lpstr>PowerPoint Presentation</vt:lpstr>
      <vt:lpstr>PowerPoint Presentation</vt:lpstr>
      <vt:lpstr>PowerPoint Presentation</vt:lpstr>
      <vt:lpstr>Grand Challenges explained</vt:lpstr>
      <vt:lpstr>PowerPoint Presentation</vt:lpstr>
      <vt:lpstr>PowerPoint Presentation</vt:lpstr>
      <vt:lpstr>Non-academic collaborators</vt:lpstr>
      <vt:lpstr>PowerPoint Presentation</vt:lpstr>
      <vt:lpstr>Why students want to do GC</vt:lpstr>
      <vt:lpstr>What students enjoyed</vt:lpstr>
      <vt:lpstr>Impact</vt:lpstr>
      <vt:lpstr>Video</vt:lpstr>
      <vt:lpstr>What did other participants think?</vt:lpstr>
      <vt:lpstr>PowerPoint Presentation</vt:lpstr>
      <vt:lpstr>PowerPoint Presentation</vt:lpstr>
    </vt:vector>
  </TitlesOfParts>
  <Company>University of Exeter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Becker-Rock, Jessie</dc:creator>
  <cp:lastModifiedBy>Thomas, Oenone</cp:lastModifiedBy>
  <cp:revision>45</cp:revision>
  <dcterms:created xsi:type="dcterms:W3CDTF">2015-01-21T13:53:18Z</dcterms:created>
  <dcterms:modified xsi:type="dcterms:W3CDTF">2016-12-08T09:05:15Z</dcterms:modified>
</cp:coreProperties>
</file>