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notesMasterIdLst>
    <p:notesMasterId r:id="rId18"/>
  </p:notesMasterIdLst>
  <p:sldIdLst>
    <p:sldId id="267" r:id="rId2"/>
    <p:sldId id="271" r:id="rId3"/>
    <p:sldId id="306" r:id="rId4"/>
    <p:sldId id="280" r:id="rId5"/>
    <p:sldId id="281" r:id="rId6"/>
    <p:sldId id="313" r:id="rId7"/>
    <p:sldId id="311" r:id="rId8"/>
    <p:sldId id="312" r:id="rId9"/>
    <p:sldId id="314" r:id="rId10"/>
    <p:sldId id="308" r:id="rId11"/>
    <p:sldId id="309" r:id="rId12"/>
    <p:sldId id="283" r:id="rId13"/>
    <p:sldId id="310" r:id="rId14"/>
    <p:sldId id="295" r:id="rId15"/>
    <p:sldId id="315" r:id="rId16"/>
    <p:sldId id="279" r:id="rId17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">
          <p15:clr>
            <a:srgbClr val="A4A3A4"/>
          </p15:clr>
        </p15:guide>
        <p15:guide id="2" pos="2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69" autoAdjust="0"/>
  </p:normalViewPr>
  <p:slideViewPr>
    <p:cSldViewPr snapToGrid="0" snapToObjects="1" showGuides="1">
      <p:cViewPr varScale="1">
        <p:scale>
          <a:sx n="63" d="100"/>
          <a:sy n="63" d="100"/>
        </p:scale>
        <p:origin x="558" y="60"/>
      </p:cViewPr>
      <p:guideLst>
        <p:guide orient="horz" pos="256"/>
        <p:guide pos="24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684AC-DA89-4692-B5EF-0149367B92C0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B9D11-DE04-465D-A9C7-BCE192432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240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Look at changes</a:t>
            </a:r>
            <a:r>
              <a:rPr lang="en-GB" baseline="0" dirty="0" smtClean="0"/>
              <a:t> in the economy in the area… Demand for Skills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562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2014, 218,000 people employed in EHOD - 11% more than a decade earlier. 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Nationally employment grew by 6%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HotSW it grew by just 3%. 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Huge issue about Economic Development…. Surging or lagging areas????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2014, 218,000 people employed in EHOD - 11% more than a decade earlier. 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Nationally employment grew by 6%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HotSW it grew by just 3%. 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Huge issue about Economic Development…. Surging or lagging areas????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Third</a:t>
            </a:r>
            <a:r>
              <a:rPr lang="en-GB" baseline="0" dirty="0" smtClean="0"/>
              <a:t> largest after Cambridge &amp; Crawley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982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Drawn to more productive / better paid employment from surrounding areas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Relationship to wages 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Workplace wages rising faster than resident wages… gap widening. 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….benefit of growth felt by commuters more than residents. 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 you connect people to results of local growth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Apprenticeships are an important part of that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Impressive increase in both..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%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employment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Devon v. high rates. 80% pretty much seen as a natural limit.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Number of 11 year olds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projected to rise, and rise significantly… primary school expansion..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Flows through to sixteen year olds from 2018. Falls for next couple of years, dramatically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entrance at eighteen… purple dotted… will be struggling to maintain numbers to 2020. 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24 years… goes on falling over the entire period. In 2025 will be 15% fewer. Won’t be a bad time to be leaving university!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571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Nicking Jobs – is people like me you want to blame.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an economic thing really…  There isn’t a debate about the economic impact of internal migration. It’s just accepted.  it’s an identity thing. 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Actually matters… because creating opportunities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local people / young people to find work in their local economy matters.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Whole of the SW is pretty orange and red… widening participation / raising aspirations is an issue.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153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838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4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72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4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9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2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5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36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20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9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1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9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b.neild@exeter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owerpointTitle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769" y="-2850"/>
            <a:ext cx="9174769" cy="686085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225092" y="5556406"/>
            <a:ext cx="6748283" cy="56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  <a:t>EHOD Skills Plan – Evidence Base</a:t>
            </a:r>
            <a:endParaRPr lang="en-US" sz="310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248851" y="6124090"/>
            <a:ext cx="7772400" cy="394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Ben Neild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42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325120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62AB"/>
                </a:solidFill>
                <a:latin typeface="Arial" charset="0"/>
              </a:rPr>
              <a:t>C</a:t>
            </a: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hange </a:t>
            </a:r>
            <a:r>
              <a:rPr lang="en-GB" sz="2800" dirty="0">
                <a:solidFill>
                  <a:srgbClr val="0062AB"/>
                </a:solidFill>
                <a:latin typeface="Arial" charset="0"/>
              </a:rPr>
              <a:t>in </a:t>
            </a: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employment,16-64 </a:t>
            </a:r>
            <a:r>
              <a:rPr lang="en-GB" sz="2800" dirty="0">
                <a:solidFill>
                  <a:srgbClr val="0062AB"/>
                </a:solidFill>
                <a:latin typeface="Arial" charset="0"/>
              </a:rPr>
              <a:t>year olds, </a:t>
            </a: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workplace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02" y="1035966"/>
            <a:ext cx="8169366" cy="4637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49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4171" y="325120"/>
            <a:ext cx="8766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% change </a:t>
            </a:r>
            <a:r>
              <a:rPr lang="en-GB" sz="2800" dirty="0">
                <a:solidFill>
                  <a:srgbClr val="0062AB"/>
                </a:solidFill>
                <a:latin typeface="Arial" charset="0"/>
              </a:rPr>
              <a:t>in </a:t>
            </a: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employment,16-64 </a:t>
            </a:r>
            <a:r>
              <a:rPr lang="en-GB" sz="2800" dirty="0">
                <a:solidFill>
                  <a:srgbClr val="0062AB"/>
                </a:solidFill>
                <a:latin typeface="Arial" charset="0"/>
              </a:rPr>
              <a:t>year olds, </a:t>
            </a: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workplace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29" y="1024760"/>
            <a:ext cx="7561942" cy="462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60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11142"/>
            <a:ext cx="9169873" cy="685800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 cstate="print"/>
          <a:srcRect l="13767" t="33831" r="16230" b="24743"/>
          <a:stretch/>
        </p:blipFill>
        <p:spPr bwMode="auto">
          <a:xfrm>
            <a:off x="637293" y="1665678"/>
            <a:ext cx="7573818" cy="3731491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4171" y="426718"/>
            <a:ext cx="8766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Travel to work flows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03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oE Corporate Powerpoint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2885" y="5252732"/>
            <a:ext cx="7795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808080"/>
                </a:solidFill>
                <a:latin typeface="Arial" charset="0"/>
              </a:rPr>
              <a:t> </a:t>
            </a:r>
            <a:r>
              <a:rPr lang="en-GB" sz="2400" dirty="0" smtClean="0">
                <a:latin typeface="Arial" charset="0"/>
              </a:rPr>
              <a:t>Travel to work areas</a:t>
            </a:r>
            <a:endParaRPr lang="en-US" sz="2400" dirty="0"/>
          </a:p>
        </p:txBody>
      </p:sp>
      <p:pic>
        <p:nvPicPr>
          <p:cNvPr id="3074" name="Picture 3" descr="image0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6" t="17546" r="34687" b="19713"/>
          <a:stretch/>
        </p:blipFill>
        <p:spPr bwMode="auto">
          <a:xfrm>
            <a:off x="4872764" y="710023"/>
            <a:ext cx="3829276" cy="384048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00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1" t="22914" r="14345"/>
          <a:stretch/>
        </p:blipFill>
        <p:spPr bwMode="auto">
          <a:xfrm>
            <a:off x="442883" y="750986"/>
            <a:ext cx="4022435" cy="3799517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72764" y="4688852"/>
            <a:ext cx="3829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808080"/>
                </a:solidFill>
                <a:latin typeface="Arial" charset="0"/>
              </a:rPr>
              <a:t> </a:t>
            </a:r>
            <a:r>
              <a:rPr lang="en-GB" dirty="0" smtClean="0">
                <a:latin typeface="Arial" charset="0"/>
              </a:rPr>
              <a:t>2011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2883" y="4688852"/>
            <a:ext cx="3897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808080"/>
                </a:solidFill>
                <a:latin typeface="Arial" charset="0"/>
              </a:rPr>
              <a:t> </a:t>
            </a:r>
            <a:r>
              <a:rPr lang="en-GB" dirty="0" smtClean="0">
                <a:latin typeface="Arial" charset="0"/>
              </a:rPr>
              <a:t>2001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4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325120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62AB"/>
                </a:solidFill>
                <a:latin typeface="Arial" charset="0"/>
              </a:rPr>
              <a:t>Productivity (GVA) per job and per </a:t>
            </a: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FTE, </a:t>
            </a:r>
            <a:r>
              <a:rPr lang="en-GB" sz="2800" dirty="0">
                <a:solidFill>
                  <a:srgbClr val="0062AB"/>
                </a:solidFill>
                <a:latin typeface="Arial" charset="0"/>
              </a:rPr>
              <a:t>2015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41257" y="5531483"/>
            <a:ext cx="375194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Source: Oxford Economics / </a:t>
            </a:r>
            <a:r>
              <a:rPr kumimoji="0" lang="en-GB" alt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HotSW</a:t>
            </a:r>
            <a:r>
              <a:rPr kumimoji="0" lang="en-GB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LEP Economic Model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14" y="1046160"/>
            <a:ext cx="8199846" cy="449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28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416560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62AB"/>
                </a:solidFill>
                <a:latin typeface="Arial" charset="0"/>
              </a:rPr>
              <a:t>Workplace wages (£ per week, 2009 prices)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1" y="1253050"/>
            <a:ext cx="8538198" cy="4400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11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oE Corporate Ppoint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86457"/>
            <a:ext cx="9182639" cy="609719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0520" y="140794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The labour market is tightening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342743" y="2976933"/>
            <a:ext cx="2637711" cy="74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GB" sz="2000" dirty="0" smtClean="0">
                <a:latin typeface="Arial" charset="0"/>
              </a:rPr>
              <a:t/>
            </a:r>
            <a:br>
              <a:rPr lang="en-GB" sz="2000" dirty="0" smtClean="0">
                <a:latin typeface="Arial" charset="0"/>
              </a:rPr>
            </a:br>
            <a:endParaRPr lang="en-GB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4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oE Corporate Ppoint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11142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329476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Consequences of a tight labour market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342743" y="2976933"/>
            <a:ext cx="2637711" cy="74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GB" sz="2000" dirty="0" smtClean="0">
                <a:latin typeface="Arial" charset="0"/>
              </a:rPr>
              <a:t/>
            </a:r>
            <a:br>
              <a:rPr lang="en-GB" sz="2000" dirty="0" smtClean="0">
                <a:latin typeface="Arial" charset="0"/>
              </a:rPr>
            </a:br>
            <a:endParaRPr lang="en-GB" sz="2000" dirty="0">
              <a:latin typeface="Arial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4"/>
          <a:srcRect l="60630" t="22701" r="30324" b="10772"/>
          <a:stretch/>
        </p:blipFill>
        <p:spPr bwMode="auto">
          <a:xfrm>
            <a:off x="365811" y="1115427"/>
            <a:ext cx="1724253" cy="45451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/>
          <a:srcRect l="67146" t="55648" r="20090" b="27126"/>
          <a:stretch/>
        </p:blipFill>
        <p:spPr bwMode="auto">
          <a:xfrm>
            <a:off x="2409372" y="3016781"/>
            <a:ext cx="3036888" cy="16707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5"/>
          <a:srcRect l="80384" t="55648" r="7326" b="27126"/>
          <a:stretch/>
        </p:blipFill>
        <p:spPr bwMode="auto">
          <a:xfrm>
            <a:off x="5666123" y="3019211"/>
            <a:ext cx="3036888" cy="16707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4"/>
          <a:srcRect l="64949" t="11661" r="12293" b="79651"/>
          <a:stretch/>
        </p:blipFill>
        <p:spPr bwMode="auto">
          <a:xfrm>
            <a:off x="2054795" y="5144683"/>
            <a:ext cx="3794466" cy="6755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481945" y="1102095"/>
            <a:ext cx="6259025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200" dirty="0" smtClean="0">
                <a:latin typeface="Arial" charset="0"/>
              </a:rPr>
              <a:t>The number of unfilled vacancies is growing</a:t>
            </a:r>
          </a:p>
          <a:p>
            <a:pPr>
              <a:spcBef>
                <a:spcPct val="50000"/>
              </a:spcBef>
              <a:defRPr/>
            </a:pPr>
            <a:r>
              <a:rPr lang="en-GB" sz="2200" dirty="0" smtClean="0">
                <a:latin typeface="Arial" charset="0"/>
              </a:rPr>
              <a:t>A growing number of employers have vacancies they can’t fill because they can’t find candidates with the right skills </a:t>
            </a: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589486" y="5193628"/>
            <a:ext cx="2353356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GB" sz="1400" dirty="0" smtClean="0">
                <a:latin typeface="Arial" charset="0"/>
              </a:rPr>
              <a:t>Source: National Employer </a:t>
            </a:r>
          </a:p>
          <a:p>
            <a:pPr algn="r">
              <a:spcBef>
                <a:spcPct val="50000"/>
              </a:spcBef>
              <a:defRPr/>
            </a:pPr>
            <a:r>
              <a:rPr lang="en-GB" sz="1400" dirty="0" smtClean="0">
                <a:latin typeface="Arial" charset="0"/>
              </a:rPr>
              <a:t>Skills Survey 2015</a:t>
            </a:r>
            <a:endParaRPr lang="en-US" sz="14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26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77"/>
          <a:stretch/>
        </p:blipFill>
        <p:spPr>
          <a:xfrm>
            <a:off x="916577" y="25656"/>
            <a:ext cx="822742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242392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Population change, 2015 - 2025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31" y="3034989"/>
            <a:ext cx="7238145" cy="38810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95913" y="826329"/>
            <a:ext cx="8684541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n-GB" sz="2000" dirty="0" smtClean="0">
                <a:latin typeface="Arial" charset="0"/>
              </a:rPr>
              <a:t>A - </a:t>
            </a:r>
            <a:r>
              <a:rPr lang="en-GB" sz="2000" dirty="0">
                <a:latin typeface="Arial" charset="0"/>
              </a:rPr>
              <a:t>I</a:t>
            </a:r>
            <a:r>
              <a:rPr lang="en-GB" sz="2000" dirty="0" smtClean="0">
                <a:latin typeface="Arial" charset="0"/>
              </a:rPr>
              <a:t>ncrease </a:t>
            </a:r>
            <a:r>
              <a:rPr lang="en-GB" sz="2000" dirty="0">
                <a:latin typeface="Arial" charset="0"/>
              </a:rPr>
              <a:t>in </a:t>
            </a:r>
            <a:r>
              <a:rPr lang="en-GB" sz="2000" dirty="0" smtClean="0">
                <a:latin typeface="Arial" charset="0"/>
              </a:rPr>
              <a:t>young </a:t>
            </a:r>
            <a:r>
              <a:rPr lang="en-GB" sz="2000" dirty="0">
                <a:latin typeface="Arial" charset="0"/>
              </a:rPr>
              <a:t>people </a:t>
            </a:r>
            <a:r>
              <a:rPr lang="en-GB" sz="2000" dirty="0" smtClean="0">
                <a:latin typeface="Arial" charset="0"/>
              </a:rPr>
              <a:t>of primary </a:t>
            </a:r>
            <a:r>
              <a:rPr lang="en-GB" sz="2000" dirty="0">
                <a:latin typeface="Arial" charset="0"/>
              </a:rPr>
              <a:t>and secondary school age </a:t>
            </a:r>
            <a:endParaRPr lang="en-GB" sz="2000" dirty="0" smtClean="0">
              <a:latin typeface="Arial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n-GB" sz="2000" dirty="0" smtClean="0">
                <a:latin typeface="Arial" charset="0"/>
              </a:rPr>
              <a:t>B - Fall </a:t>
            </a:r>
            <a:r>
              <a:rPr lang="en-GB" sz="2000" dirty="0">
                <a:latin typeface="Arial" charset="0"/>
              </a:rPr>
              <a:t>in </a:t>
            </a:r>
            <a:r>
              <a:rPr lang="en-GB" sz="2000" dirty="0" smtClean="0">
                <a:latin typeface="Arial" charset="0"/>
              </a:rPr>
              <a:t>no. of young </a:t>
            </a:r>
            <a:r>
              <a:rPr lang="en-GB" sz="2000" dirty="0">
                <a:latin typeface="Arial" charset="0"/>
              </a:rPr>
              <a:t>people leaving </a:t>
            </a:r>
            <a:r>
              <a:rPr lang="en-GB" sz="2000" dirty="0" smtClean="0">
                <a:latin typeface="Arial" charset="0"/>
              </a:rPr>
              <a:t>education &amp; entering work</a:t>
            </a: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n-GB" sz="2000" dirty="0" smtClean="0">
                <a:latin typeface="Arial" charset="0"/>
              </a:rPr>
              <a:t>C - Moderate </a:t>
            </a:r>
            <a:r>
              <a:rPr lang="en-GB" sz="2000" dirty="0">
                <a:latin typeface="Arial" charset="0"/>
              </a:rPr>
              <a:t>increase in the number of 30 to 40 year olds </a:t>
            </a:r>
            <a:endParaRPr lang="en-GB" sz="2000" dirty="0" smtClean="0">
              <a:latin typeface="Arial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n-GB" sz="2000" dirty="0">
                <a:latin typeface="Arial" charset="0"/>
              </a:rPr>
              <a:t>D - Significant rise in 54 to 66 (who may need up-skilling/re-skilling</a:t>
            </a:r>
            <a:r>
              <a:rPr lang="en-GB" sz="2000" dirty="0" smtClean="0">
                <a:latin typeface="Arial" charset="0"/>
              </a:rPr>
              <a:t>)</a:t>
            </a: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n-GB" sz="2000" dirty="0">
                <a:latin typeface="Arial" charset="0"/>
              </a:rPr>
              <a:t>E – Significant growth in the number of people over retirement age</a:t>
            </a: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n-GB" sz="2000" dirty="0" smtClean="0">
                <a:latin typeface="Arial" charset="0"/>
              </a:rPr>
              <a:t/>
            </a:r>
            <a:br>
              <a:rPr lang="en-GB" sz="2000" dirty="0" smtClean="0">
                <a:latin typeface="Arial" charset="0"/>
              </a:rPr>
            </a:br>
            <a:endParaRPr lang="en-GB" sz="2000" dirty="0">
              <a:latin typeface="Arial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342743" y="2976933"/>
            <a:ext cx="2637711" cy="74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GB" sz="2000" dirty="0" smtClean="0">
                <a:latin typeface="Arial" charset="0"/>
              </a:rPr>
              <a:t/>
            </a:r>
            <a:br>
              <a:rPr lang="en-GB" sz="2000" dirty="0" smtClean="0">
                <a:latin typeface="Arial" charset="0"/>
              </a:rPr>
            </a:br>
            <a:endParaRPr lang="en-GB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55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owerpoin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172720"/>
            <a:ext cx="8473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Young </a:t>
            </a:r>
            <a:r>
              <a:rPr lang="en-GB" sz="2800" dirty="0">
                <a:solidFill>
                  <a:srgbClr val="0062AB"/>
                </a:solidFill>
                <a:latin typeface="Arial" charset="0"/>
              </a:rPr>
              <a:t>people entering / leaving </a:t>
            </a: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education</a:t>
            </a:r>
            <a:r>
              <a:rPr lang="en-GB" sz="2800" dirty="0">
                <a:solidFill>
                  <a:srgbClr val="0062AB"/>
                </a:solidFill>
                <a:latin typeface="Arial" charset="0"/>
              </a:rPr>
              <a:t>, </a:t>
            </a: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/>
            </a:r>
            <a:br>
              <a:rPr lang="en-GB" sz="2800" dirty="0" smtClean="0">
                <a:solidFill>
                  <a:srgbClr val="0062AB"/>
                </a:solidFill>
                <a:latin typeface="Arial" charset="0"/>
              </a:rPr>
            </a:b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training </a:t>
            </a:r>
            <a:r>
              <a:rPr lang="en-GB" sz="2800" dirty="0">
                <a:solidFill>
                  <a:srgbClr val="0062AB"/>
                </a:solidFill>
                <a:latin typeface="Arial" charset="0"/>
              </a:rPr>
              <a:t>&amp; the labour market, </a:t>
            </a:r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HotSW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1" y="1207751"/>
            <a:ext cx="7940040" cy="4613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11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oE Corporate Powerpoint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59882" y="399864"/>
            <a:ext cx="85376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0062AB"/>
                </a:solidFill>
                <a:latin typeface="Arial" charset="0"/>
              </a:rPr>
              <a:t>Projected employment growth by occupation</a:t>
            </a:r>
            <a:endParaRPr lang="en-US" sz="3200" dirty="0">
              <a:solidFill>
                <a:srgbClr val="0062AB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8287" y="1711634"/>
            <a:ext cx="301897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charset="0"/>
              </a:rPr>
              <a:t>Employment is projected to continue to become increasingly knowledge intensive.</a:t>
            </a:r>
          </a:p>
          <a:p>
            <a:endParaRPr lang="en-US" sz="2000" dirty="0">
              <a:latin typeface="Arial" charset="0"/>
            </a:endParaRPr>
          </a:p>
          <a:p>
            <a:r>
              <a:rPr lang="en-US" sz="2000" dirty="0" smtClean="0">
                <a:latin typeface="Arial" charset="0"/>
              </a:rPr>
              <a:t>Though demand for Sales / customer service staff &amp; Elementary occupations is also high</a:t>
            </a:r>
            <a:endParaRPr lang="en-US" sz="2000" dirty="0">
              <a:solidFill>
                <a:srgbClr val="808080"/>
              </a:solidFill>
              <a:latin typeface="Arial" charset="0"/>
            </a:endParaRPr>
          </a:p>
          <a:p>
            <a:endParaRPr lang="en-US" sz="2000" dirty="0">
              <a:solidFill>
                <a:srgbClr val="808080"/>
              </a:solidFill>
              <a:latin typeface="Arial" charset="0"/>
            </a:endParaRPr>
          </a:p>
          <a:p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endParaRPr lang="en-US" sz="2000" dirty="0">
              <a:solidFill>
                <a:srgbClr val="808080"/>
              </a:solidFill>
              <a:latin typeface="Arial" charset="0"/>
            </a:endParaRPr>
          </a:p>
          <a:p>
            <a:endParaRPr lang="en-US" dirty="0">
              <a:solidFill>
                <a:srgbClr val="808080"/>
              </a:solidFill>
              <a:latin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8" b="14657"/>
          <a:stretch/>
        </p:blipFill>
        <p:spPr bwMode="auto">
          <a:xfrm>
            <a:off x="502919" y="1537055"/>
            <a:ext cx="5029201" cy="39928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41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4171" y="397690"/>
            <a:ext cx="8766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Projected population growth &amp; its components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60" y="2238016"/>
            <a:ext cx="7852227" cy="102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0" y="3489315"/>
            <a:ext cx="6380421" cy="222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95913" y="1102095"/>
            <a:ext cx="8532141" cy="83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GB" sz="2200" dirty="0" smtClean="0">
                <a:latin typeface="Arial" charset="0"/>
              </a:rPr>
              <a:t>Looking forward population / employment growth is expected to continue, mainly driven by internal migration. </a:t>
            </a: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6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UoE Corporate Ppoint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98920" y="294640"/>
            <a:ext cx="2545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HE Participation 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92240" cy="5911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98920" y="1401232"/>
            <a:ext cx="2286000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Arial" charset="0"/>
              </a:rPr>
              <a:t>Relative to expectations based on educational attainment, the proportion of young people who progress to higher education from much of the local area is low. </a:t>
            </a:r>
          </a:p>
          <a:p>
            <a:pPr algn="ctr"/>
            <a:endParaRPr lang="en-GB" sz="1900" dirty="0">
              <a:solidFill>
                <a:srgbClr val="808080"/>
              </a:solidFill>
              <a:latin typeface="Arial" charset="0"/>
            </a:endParaRPr>
          </a:p>
          <a:p>
            <a:pPr algn="ctr"/>
            <a:endParaRPr lang="en-US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21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po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dirty="0" smtClean="0">
                <a:solidFill>
                  <a:srgbClr val="0062AB"/>
                </a:solidFill>
                <a:latin typeface="Arial" charset="0"/>
                <a:cs typeface="+mn-cs"/>
              </a:rPr>
              <a:t>Apprenticeships have a crucial role in</a:t>
            </a:r>
            <a:endParaRPr lang="en-US" sz="28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5913" y="1145637"/>
            <a:ext cx="8532141" cy="591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GB" sz="2200" dirty="0" smtClean="0">
                <a:latin typeface="Arial" charset="0"/>
              </a:rPr>
              <a:t>Ensuring local people benefit from local employment growth</a:t>
            </a:r>
          </a:p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GB" sz="2200" dirty="0" smtClean="0">
                <a:latin typeface="Arial" charset="0"/>
              </a:rPr>
              <a:t>Addressing expected tightening of labour market and growth in recruitment difficulties</a:t>
            </a:r>
          </a:p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GB" sz="2200" dirty="0" smtClean="0">
                <a:latin typeface="Arial" charset="0"/>
              </a:rPr>
              <a:t>Training / retraining of an older population, in response to structural change</a:t>
            </a:r>
          </a:p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GB" sz="2200" dirty="0" smtClean="0">
                <a:latin typeface="Arial" charset="0"/>
              </a:rPr>
              <a:t>Raising low levels HE participation (particularly among </a:t>
            </a:r>
            <a:r>
              <a:rPr lang="en-GB" sz="2200" dirty="0">
                <a:latin typeface="Arial" charset="0"/>
              </a:rPr>
              <a:t>white working class </a:t>
            </a:r>
            <a:r>
              <a:rPr lang="en-GB" sz="2200" dirty="0" smtClean="0">
                <a:latin typeface="Arial" charset="0"/>
              </a:rPr>
              <a:t>boys) </a:t>
            </a:r>
          </a:p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GB" sz="2200" dirty="0" smtClean="0">
                <a:latin typeface="Arial" charset="0"/>
              </a:rPr>
              <a:t>Supporting systematic approaches to staff development and training</a:t>
            </a:r>
            <a:endParaRPr lang="en-GB" sz="2200" dirty="0">
              <a:latin typeface="Arial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en-GB" sz="2200" dirty="0" smtClean="0">
              <a:latin typeface="Arial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en-GB" sz="2200" dirty="0">
              <a:latin typeface="Arial" charset="0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02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oE Corporate Ppoint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43014" y="1729619"/>
            <a:ext cx="7454754" cy="177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sz="3200" b="1" dirty="0" smtClean="0">
                <a:solidFill>
                  <a:srgbClr val="0062AB"/>
                </a:solidFill>
                <a:latin typeface="Arial"/>
                <a:cs typeface="Arial"/>
              </a:rPr>
              <a:t>Thank You</a:t>
            </a:r>
            <a:endParaRPr lang="en-GB" sz="3200" b="1" dirty="0">
              <a:solidFill>
                <a:srgbClr val="0062AB"/>
              </a:solidFill>
              <a:latin typeface="Arial"/>
              <a:cs typeface="Arial"/>
            </a:endParaRPr>
          </a:p>
          <a:p>
            <a:pPr>
              <a:spcAft>
                <a:spcPts val="1000"/>
              </a:spcAft>
            </a:pPr>
            <a:endParaRPr lang="en-GB" sz="2700" dirty="0">
              <a:solidFill>
                <a:srgbClr val="7F7F7F"/>
              </a:solidFill>
              <a:latin typeface="Calibri" charset="0"/>
            </a:endParaRPr>
          </a:p>
          <a:p>
            <a:pPr>
              <a:spcAft>
                <a:spcPts val="1000"/>
              </a:spcAft>
            </a:pPr>
            <a:r>
              <a:rPr lang="en-US" sz="2700" dirty="0">
                <a:solidFill>
                  <a:srgbClr val="7F7F7F"/>
                </a:solidFill>
                <a:latin typeface="Calibri" charset="0"/>
              </a:rPr>
              <a:t> 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102961" y="4519313"/>
            <a:ext cx="7772400" cy="318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600" b="1" dirty="0">
                <a:solidFill>
                  <a:srgbClr val="7F7F7F"/>
                </a:solidFill>
                <a:latin typeface="Arial" charset="0"/>
              </a:rPr>
              <a:t>Contact us</a:t>
            </a:r>
            <a:r>
              <a:rPr lang="en-US" sz="1600" b="1" dirty="0" smtClean="0">
                <a:solidFill>
                  <a:srgbClr val="7F7F7F"/>
                </a:solidFill>
                <a:latin typeface="Arial" charset="0"/>
              </a:rPr>
              <a:t>:  Ben Neild</a:t>
            </a:r>
            <a:endParaRPr lang="en-US" sz="1600" dirty="0">
              <a:solidFill>
                <a:srgbClr val="7F7F7F"/>
              </a:solidFill>
              <a:latin typeface="Arial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119290" y="4862213"/>
            <a:ext cx="7772400" cy="662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600" dirty="0" smtClean="0">
                <a:solidFill>
                  <a:srgbClr val="7F7F7F"/>
                </a:solidFill>
                <a:latin typeface="Arial" charset="0"/>
                <a:hlinkClick r:id="rId4"/>
              </a:rPr>
              <a:t>b.neild@exeter.ac.uk</a:t>
            </a:r>
            <a:r>
              <a:rPr lang="en-US" sz="1600" dirty="0" smtClean="0">
                <a:solidFill>
                  <a:srgbClr val="7F7F7F"/>
                </a:solidFill>
                <a:latin typeface="Arial" charset="0"/>
              </a:rPr>
              <a:t>	</a:t>
            </a:r>
            <a:endParaRPr lang="en-US" sz="1600" dirty="0">
              <a:solidFill>
                <a:srgbClr val="7F7F7F"/>
              </a:solidFill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600" dirty="0" smtClean="0">
                <a:solidFill>
                  <a:srgbClr val="7F7F7F"/>
                </a:solidFill>
                <a:latin typeface="Arial" charset="0"/>
              </a:rPr>
              <a:t>01392 264823</a:t>
            </a:r>
            <a:endParaRPr lang="en-US" sz="1600" dirty="0">
              <a:solidFill>
                <a:srgbClr val="7F7F7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85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</TotalTime>
  <Words>694</Words>
  <Application>Microsoft Office PowerPoint</Application>
  <PresentationFormat>On-screen Show (4:3)</PresentationFormat>
  <Paragraphs>107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 Denman</dc:creator>
  <cp:lastModifiedBy>Thomas, Oenone</cp:lastModifiedBy>
  <cp:revision>105</cp:revision>
  <cp:lastPrinted>2015-10-01T16:42:47Z</cp:lastPrinted>
  <dcterms:created xsi:type="dcterms:W3CDTF">2011-11-15T11:28:50Z</dcterms:created>
  <dcterms:modified xsi:type="dcterms:W3CDTF">2016-05-26T13:55:03Z</dcterms:modified>
</cp:coreProperties>
</file>