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1" r:id="rId2"/>
    <p:sldId id="259" r:id="rId3"/>
    <p:sldId id="260" r:id="rId4"/>
    <p:sldId id="271" r:id="rId5"/>
    <p:sldId id="262" r:id="rId6"/>
    <p:sldId id="269" r:id="rId7"/>
    <p:sldId id="270" r:id="rId8"/>
    <p:sldId id="276" r:id="rId9"/>
    <p:sldId id="272" r:id="rId10"/>
    <p:sldId id="273" r:id="rId11"/>
    <p:sldId id="274"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9495" autoAdjust="0"/>
  </p:normalViewPr>
  <p:slideViewPr>
    <p:cSldViewPr>
      <p:cViewPr varScale="1">
        <p:scale>
          <a:sx n="65" d="100"/>
          <a:sy n="65" d="100"/>
        </p:scale>
        <p:origin x="504" y="60"/>
      </p:cViewPr>
      <p:guideLst>
        <p:guide orient="horz" pos="2160"/>
        <p:guide pos="2880"/>
      </p:guideLst>
    </p:cSldViewPr>
  </p:slideViewPr>
  <p:notesTextViewPr>
    <p:cViewPr>
      <p:scale>
        <a:sx n="3" d="2"/>
        <a:sy n="3" d="2"/>
      </p:scale>
      <p:origin x="0" y="0"/>
    </p:cViewPr>
  </p:notesTextViewPr>
  <p:notesViewPr>
    <p:cSldViewPr>
      <p:cViewPr>
        <p:scale>
          <a:sx n="100" d="100"/>
          <a:sy n="100" d="100"/>
        </p:scale>
        <p:origin x="-3570" y="6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BASS\Training\Apprenticeships\3)%20Tracker\Apprenticeship%20Tracker%20V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Workforce Age Profile</a:t>
            </a:r>
          </a:p>
        </c:rich>
      </c:tx>
      <c:layout>
        <c:manualLayout>
          <c:xMode val="edge"/>
          <c:yMode val="edge"/>
          <c:x val="0.22302278913454071"/>
          <c:y val="0"/>
        </c:manualLayout>
      </c:layout>
      <c:overlay val="0"/>
    </c:title>
    <c:autoTitleDeleted val="0"/>
    <c:plotArea>
      <c:layout/>
      <c:barChart>
        <c:barDir val="col"/>
        <c:grouping val="clustered"/>
        <c:varyColors val="0"/>
        <c:ser>
          <c:idx val="0"/>
          <c:order val="0"/>
          <c:tx>
            <c:strRef>
              <c:f>'[1]Workforce Age Profile'!$B$1</c:f>
              <c:strCache>
                <c:ptCount val="1"/>
                <c:pt idx="0">
                  <c:v>2011</c:v>
                </c:pt>
              </c:strCache>
            </c:strRef>
          </c:tx>
          <c:invertIfNegative val="0"/>
          <c:cat>
            <c:strRef>
              <c:f>'[1]Workforce Age Profile'!$A$2:$A$13</c:f>
              <c:strCache>
                <c:ptCount val="12"/>
                <c:pt idx="0">
                  <c:v>-20</c:v>
                </c:pt>
                <c:pt idx="1">
                  <c:v>20-25</c:v>
                </c:pt>
                <c:pt idx="2">
                  <c:v>26-30</c:v>
                </c:pt>
                <c:pt idx="3">
                  <c:v>31-35</c:v>
                </c:pt>
                <c:pt idx="4">
                  <c:v>36-40</c:v>
                </c:pt>
                <c:pt idx="5">
                  <c:v>41-45</c:v>
                </c:pt>
                <c:pt idx="6">
                  <c:v>46-50</c:v>
                </c:pt>
                <c:pt idx="7">
                  <c:v>51-55</c:v>
                </c:pt>
                <c:pt idx="8">
                  <c:v>56-60</c:v>
                </c:pt>
                <c:pt idx="9">
                  <c:v>61-65</c:v>
                </c:pt>
                <c:pt idx="10">
                  <c:v>66-70</c:v>
                </c:pt>
                <c:pt idx="11">
                  <c:v>70+</c:v>
                </c:pt>
              </c:strCache>
            </c:strRef>
          </c:cat>
          <c:val>
            <c:numRef>
              <c:f>'[1]Workforce Age Profile'!$B$2:$B$13</c:f>
              <c:numCache>
                <c:formatCode>General</c:formatCode>
                <c:ptCount val="12"/>
                <c:pt idx="0">
                  <c:v>0</c:v>
                </c:pt>
                <c:pt idx="1">
                  <c:v>50</c:v>
                </c:pt>
                <c:pt idx="2">
                  <c:v>99</c:v>
                </c:pt>
                <c:pt idx="3">
                  <c:v>113</c:v>
                </c:pt>
                <c:pt idx="4">
                  <c:v>151</c:v>
                </c:pt>
                <c:pt idx="5">
                  <c:v>194</c:v>
                </c:pt>
                <c:pt idx="6">
                  <c:v>211</c:v>
                </c:pt>
                <c:pt idx="7">
                  <c:v>181</c:v>
                </c:pt>
                <c:pt idx="8">
                  <c:v>165</c:v>
                </c:pt>
                <c:pt idx="9">
                  <c:v>53</c:v>
                </c:pt>
                <c:pt idx="10">
                  <c:v>4</c:v>
                </c:pt>
                <c:pt idx="11">
                  <c:v>1</c:v>
                </c:pt>
              </c:numCache>
            </c:numRef>
          </c:val>
        </c:ser>
        <c:ser>
          <c:idx val="1"/>
          <c:order val="1"/>
          <c:tx>
            <c:strRef>
              <c:f>'[1]Workforce Age Profile'!$C$1</c:f>
              <c:strCache>
                <c:ptCount val="1"/>
                <c:pt idx="0">
                  <c:v>2015</c:v>
                </c:pt>
              </c:strCache>
            </c:strRef>
          </c:tx>
          <c:invertIfNegative val="0"/>
          <c:cat>
            <c:strRef>
              <c:f>'[1]Workforce Age Profile'!$A$2:$A$13</c:f>
              <c:strCache>
                <c:ptCount val="12"/>
                <c:pt idx="0">
                  <c:v>-20</c:v>
                </c:pt>
                <c:pt idx="1">
                  <c:v>20-25</c:v>
                </c:pt>
                <c:pt idx="2">
                  <c:v>26-30</c:v>
                </c:pt>
                <c:pt idx="3">
                  <c:v>31-35</c:v>
                </c:pt>
                <c:pt idx="4">
                  <c:v>36-40</c:v>
                </c:pt>
                <c:pt idx="5">
                  <c:v>41-45</c:v>
                </c:pt>
                <c:pt idx="6">
                  <c:v>46-50</c:v>
                </c:pt>
                <c:pt idx="7">
                  <c:v>51-55</c:v>
                </c:pt>
                <c:pt idx="8">
                  <c:v>56-60</c:v>
                </c:pt>
                <c:pt idx="9">
                  <c:v>61-65</c:v>
                </c:pt>
                <c:pt idx="10">
                  <c:v>66-70</c:v>
                </c:pt>
                <c:pt idx="11">
                  <c:v>70+</c:v>
                </c:pt>
              </c:strCache>
            </c:strRef>
          </c:cat>
          <c:val>
            <c:numRef>
              <c:f>'[1]Workforce Age Profile'!$C$2:$C$13</c:f>
              <c:numCache>
                <c:formatCode>General</c:formatCode>
                <c:ptCount val="12"/>
                <c:pt idx="0">
                  <c:v>42</c:v>
                </c:pt>
                <c:pt idx="1">
                  <c:v>73</c:v>
                </c:pt>
                <c:pt idx="2">
                  <c:v>102</c:v>
                </c:pt>
                <c:pt idx="3">
                  <c:v>138</c:v>
                </c:pt>
                <c:pt idx="4">
                  <c:v>157</c:v>
                </c:pt>
                <c:pt idx="5">
                  <c:v>173</c:v>
                </c:pt>
                <c:pt idx="6">
                  <c:v>200</c:v>
                </c:pt>
                <c:pt idx="7">
                  <c:v>209</c:v>
                </c:pt>
                <c:pt idx="8">
                  <c:v>171</c:v>
                </c:pt>
                <c:pt idx="9">
                  <c:v>78</c:v>
                </c:pt>
                <c:pt idx="10">
                  <c:v>10</c:v>
                </c:pt>
                <c:pt idx="11">
                  <c:v>1</c:v>
                </c:pt>
              </c:numCache>
            </c:numRef>
          </c:val>
        </c:ser>
        <c:dLbls>
          <c:showLegendKey val="0"/>
          <c:showVal val="0"/>
          <c:showCatName val="0"/>
          <c:showSerName val="0"/>
          <c:showPercent val="0"/>
          <c:showBubbleSize val="0"/>
        </c:dLbls>
        <c:gapWidth val="150"/>
        <c:axId val="499841424"/>
        <c:axId val="499821424"/>
      </c:barChart>
      <c:catAx>
        <c:axId val="499841424"/>
        <c:scaling>
          <c:orientation val="minMax"/>
        </c:scaling>
        <c:delete val="0"/>
        <c:axPos val="b"/>
        <c:numFmt formatCode="General" sourceLinked="0"/>
        <c:majorTickMark val="none"/>
        <c:minorTickMark val="none"/>
        <c:tickLblPos val="nextTo"/>
        <c:crossAx val="499821424"/>
        <c:crosses val="autoZero"/>
        <c:auto val="1"/>
        <c:lblAlgn val="ctr"/>
        <c:lblOffset val="100"/>
        <c:noMultiLvlLbl val="0"/>
      </c:catAx>
      <c:valAx>
        <c:axId val="499821424"/>
        <c:scaling>
          <c:orientation val="minMax"/>
        </c:scaling>
        <c:delete val="0"/>
        <c:axPos val="l"/>
        <c:majorGridlines/>
        <c:numFmt formatCode="General" sourceLinked="1"/>
        <c:majorTickMark val="none"/>
        <c:minorTickMark val="none"/>
        <c:tickLblPos val="nextTo"/>
        <c:crossAx val="499841424"/>
        <c:crosses val="autoZero"/>
        <c:crossBetween val="between"/>
      </c:valAx>
      <c:spPr>
        <a:ln w="12700">
          <a:solidFill>
            <a:sysClr val="windowText" lastClr="000000"/>
          </a:solidFill>
        </a:ln>
      </c:spPr>
    </c:plotArea>
    <c:legend>
      <c:legendPos val="r"/>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41A0B38-0A0D-400A-AD6B-10F2424C92CF}" type="datetimeFigureOut">
              <a:rPr lang="en-GB" smtClean="0"/>
              <a:pPr/>
              <a:t>26/05/2016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01F7F51-1568-462F-82AF-2254CA04A3E7}" type="slidenum">
              <a:rPr lang="en-GB" smtClean="0"/>
              <a:pPr/>
              <a:t>‹#›</a:t>
            </a:fld>
            <a:endParaRPr lang="en-GB"/>
          </a:p>
        </p:txBody>
      </p:sp>
    </p:spTree>
    <p:extLst>
      <p:ext uri="{BB962C8B-B14F-4D97-AF65-F5344CB8AC3E}">
        <p14:creationId xmlns:p14="http://schemas.microsoft.com/office/powerpoint/2010/main" val="762241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B20EC7D8-66E0-4DC1-B702-C811D7F2C6E8}" type="slidenum">
              <a:rPr lang="en-US" smtClean="0"/>
              <a:pPr/>
              <a:t>1</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xfrm>
            <a:off x="1022572" y="4715153"/>
            <a:ext cx="4752529" cy="4466987"/>
          </a:xfrm>
          <a:noFill/>
          <a:ln/>
        </p:spPr>
        <p:txBody>
          <a:bodyPr>
            <a:normAutofit/>
          </a:bodyPr>
          <a:lstStyle/>
          <a:p>
            <a:pPr eaLnBrk="1" hangingPunct="1"/>
            <a:r>
              <a:rPr lang="en-GB" sz="1600" dirty="0" smtClean="0"/>
              <a:t>These are some of the 21 apprentices we recruited during spring and summer of 2015</a:t>
            </a:r>
          </a:p>
        </p:txBody>
      </p:sp>
    </p:spTree>
    <p:extLst>
      <p:ext uri="{BB962C8B-B14F-4D97-AF65-F5344CB8AC3E}">
        <p14:creationId xmlns:p14="http://schemas.microsoft.com/office/powerpoint/2010/main" val="790341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564" y="4715153"/>
            <a:ext cx="4896545" cy="4466987"/>
          </a:xfrm>
        </p:spPr>
        <p:txBody>
          <a:bodyPr>
            <a:normAutofit/>
          </a:bodyPr>
          <a:lstStyle/>
          <a:p>
            <a:r>
              <a:rPr lang="en-GB" sz="1600" dirty="0" smtClean="0"/>
              <a:t>In 2010 we identified a serious skills gap with 40% of our operational employees likely to retire within 10 years.  </a:t>
            </a:r>
          </a:p>
          <a:p>
            <a:endParaRPr lang="en-GB" sz="1600" dirty="0" smtClean="0"/>
          </a:p>
          <a:p>
            <a:r>
              <a:rPr lang="en-GB" sz="1600" dirty="0" smtClean="0"/>
              <a:t>SWW introduced apprentices the following year as part of its strategic plan to develop a skilled and qualified workforce and address succession planning so we can sustain delivery of quality services and compete in an increasingly competitive market. </a:t>
            </a:r>
          </a:p>
          <a:p>
            <a:endParaRPr lang="en-GB" sz="1600" dirty="0" smtClean="0"/>
          </a:p>
          <a:p>
            <a:r>
              <a:rPr lang="en-GB" sz="1600" dirty="0" smtClean="0"/>
              <a:t>Over the last 5 years we have expanded our programme and of our 1300 workforce we now boast 5% of our employee base as either current or graduating apprentices</a:t>
            </a:r>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2</a:t>
            </a:fld>
            <a:endParaRPr lang="en-GB"/>
          </a:p>
        </p:txBody>
      </p:sp>
    </p:spTree>
    <p:extLst>
      <p:ext uri="{BB962C8B-B14F-4D97-AF65-F5344CB8AC3E}">
        <p14:creationId xmlns:p14="http://schemas.microsoft.com/office/powerpoint/2010/main" val="249826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564" y="4715153"/>
            <a:ext cx="4896545" cy="4466987"/>
          </a:xfrm>
        </p:spPr>
        <p:txBody>
          <a:bodyPr>
            <a:normAutofit/>
          </a:bodyPr>
          <a:lstStyle/>
          <a:p>
            <a:endParaRPr lang="en-GB" sz="1600" dirty="0" smtClean="0"/>
          </a:p>
          <a:p>
            <a:r>
              <a:rPr lang="en-GB" sz="1600" dirty="0" smtClean="0"/>
              <a:t>Five years on, with 85 current and graduating apprentices supporting 15 different departments, we have discovered a well-organised apprenticeship programme has multiple benefits. </a:t>
            </a:r>
          </a:p>
          <a:p>
            <a:endParaRPr lang="en-GB" sz="1600" dirty="0" smtClean="0"/>
          </a:p>
          <a:p>
            <a:r>
              <a:rPr lang="en-GB" sz="1600" dirty="0" smtClean="0"/>
              <a:t>Our apprentices bring so much to the business: with a significant cohort of young people now embedded throughout the company, their tech-savvy approach is significantly improving knowledge-flow and cultural differences</a:t>
            </a:r>
          </a:p>
          <a:p>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3</a:t>
            </a:fld>
            <a:endParaRPr lang="en-GB"/>
          </a:p>
        </p:txBody>
      </p:sp>
    </p:spTree>
    <p:extLst>
      <p:ext uri="{BB962C8B-B14F-4D97-AF65-F5344CB8AC3E}">
        <p14:creationId xmlns:p14="http://schemas.microsoft.com/office/powerpoint/2010/main" val="108560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22572" y="4715153"/>
            <a:ext cx="4896545" cy="4466987"/>
          </a:xfrm>
        </p:spPr>
        <p:txBody>
          <a:bodyPr>
            <a:normAutofit/>
          </a:bodyPr>
          <a:lstStyle/>
          <a:p>
            <a:endParaRPr lang="en-GB" sz="1600" dirty="0" smtClean="0"/>
          </a:p>
          <a:p>
            <a:r>
              <a:rPr lang="en-GB" sz="1600" dirty="0" smtClean="0"/>
              <a:t>Forgot to include our achievement last year as Regional Large Employer of the year in South West.  Unfortunately we didn’t win nationally but we are listed as a Top 100 Employer of Apprentices for the second year running.</a:t>
            </a:r>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4</a:t>
            </a:fld>
            <a:endParaRPr lang="en-GB"/>
          </a:p>
        </p:txBody>
      </p:sp>
    </p:spTree>
    <p:extLst>
      <p:ext uri="{BB962C8B-B14F-4D97-AF65-F5344CB8AC3E}">
        <p14:creationId xmlns:p14="http://schemas.microsoft.com/office/powerpoint/2010/main" val="2987540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22572" y="4715153"/>
            <a:ext cx="4824537" cy="4466987"/>
          </a:xfrm>
        </p:spPr>
        <p:txBody>
          <a:bodyPr>
            <a:normAutofit/>
          </a:bodyPr>
          <a:lstStyle/>
          <a:p>
            <a:pPr lvl="0"/>
            <a:r>
              <a:rPr lang="en-US" sz="1600" dirty="0" smtClean="0">
                <a:latin typeface="+mj-lt"/>
                <a:cs typeface="Arial" pitchFamily="34" charset="0"/>
              </a:rPr>
              <a:t> A number of our apprentices have been </a:t>
            </a:r>
            <a:r>
              <a:rPr lang="en-US" sz="1600" dirty="0" err="1" smtClean="0">
                <a:latin typeface="+mj-lt"/>
                <a:cs typeface="Arial" pitchFamily="34" charset="0"/>
              </a:rPr>
              <a:t>recognised</a:t>
            </a:r>
            <a:r>
              <a:rPr lang="en-US" sz="1600" dirty="0" smtClean="0">
                <a:latin typeface="+mj-lt"/>
                <a:cs typeface="Arial" pitchFamily="34" charset="0"/>
              </a:rPr>
              <a:t> as outstanding students by the Colleges they attend.</a:t>
            </a:r>
          </a:p>
          <a:p>
            <a:pPr lvl="0"/>
            <a:endParaRPr lang="en-US" sz="1600" dirty="0" smtClean="0">
              <a:latin typeface="+mj-lt"/>
              <a:cs typeface="Arial" pitchFamily="34" charset="0"/>
            </a:endParaRPr>
          </a:p>
          <a:p>
            <a:pPr lvl="0"/>
            <a:r>
              <a:rPr lang="en-US" sz="1600" dirty="0">
                <a:latin typeface="+mj-lt"/>
                <a:cs typeface="Arial" pitchFamily="34" charset="0"/>
              </a:rPr>
              <a:t>J</a:t>
            </a:r>
            <a:r>
              <a:rPr lang="en-US" sz="1600" dirty="0" smtClean="0">
                <a:latin typeface="+mj-lt"/>
                <a:cs typeface="Arial" pitchFamily="34" charset="0"/>
              </a:rPr>
              <a:t>amie  progressed to Higher Apprenticeships.</a:t>
            </a:r>
          </a:p>
          <a:p>
            <a:endParaRPr lang="en-GB"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5</a:t>
            </a:fld>
            <a:endParaRPr lang="en-GB"/>
          </a:p>
        </p:txBody>
      </p:sp>
    </p:spTree>
    <p:extLst>
      <p:ext uri="{BB962C8B-B14F-4D97-AF65-F5344CB8AC3E}">
        <p14:creationId xmlns:p14="http://schemas.microsoft.com/office/powerpoint/2010/main" val="2932767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565" y="4715153"/>
            <a:ext cx="4968551" cy="4784670"/>
          </a:xfrm>
        </p:spPr>
        <p:txBody>
          <a:bodyPr>
            <a:normAutofit lnSpcReduction="10000"/>
          </a:bodyPr>
          <a:lstStyle/>
          <a:p>
            <a:r>
              <a:rPr lang="en-GB" sz="1600" dirty="0" smtClean="0"/>
              <a:t>South West Water’s story is remarkable because of the journey made and lessons we have learned. </a:t>
            </a:r>
          </a:p>
          <a:p>
            <a:endParaRPr lang="en-GB" sz="1600" dirty="0" smtClean="0"/>
          </a:p>
          <a:p>
            <a:r>
              <a:rPr lang="en-GB" sz="1600" dirty="0" smtClean="0"/>
              <a:t>We have developed business partnerships in our community.  With a number of Training Providers to deliver the apprenticeships our business needs.  Also with our partnership of the South Devon UTC to generate our future pipeline of apprentices and graduates.</a:t>
            </a:r>
          </a:p>
          <a:p>
            <a:endParaRPr lang="en-GB" sz="1600" dirty="0" smtClean="0"/>
          </a:p>
          <a:p>
            <a:r>
              <a:rPr lang="en-GB" sz="1600" dirty="0" smtClean="0"/>
              <a:t>We have adopted an accredited programme to support our mentors.  </a:t>
            </a:r>
          </a:p>
          <a:p>
            <a:endParaRPr lang="en-GB" sz="1600" dirty="0" smtClean="0"/>
          </a:p>
          <a:p>
            <a:r>
              <a:rPr lang="en-GB" sz="1600" dirty="0" smtClean="0"/>
              <a:t>We also have a flourishing apprenticeship community who meet regularly and use </a:t>
            </a:r>
            <a:r>
              <a:rPr lang="en-GB" sz="1600" dirty="0" err="1" smtClean="0"/>
              <a:t>facebook</a:t>
            </a:r>
            <a:r>
              <a:rPr lang="en-GB" sz="1600" dirty="0" smtClean="0"/>
              <a:t> to communicate</a:t>
            </a:r>
          </a:p>
          <a:p>
            <a:endParaRPr lang="en-GB" sz="1600" dirty="0" smtClean="0"/>
          </a:p>
          <a:p>
            <a:r>
              <a:rPr lang="en-GB" sz="1600" dirty="0" smtClean="0"/>
              <a:t>Apprentices are influencing our communications strategy by championing social media, changing the way we communicate with customers.  Social media staged our 2015 recruitment drive to attract 21 new apprentices. This strategy has improved female applications from 5% to 25% in four years.  </a:t>
            </a:r>
          </a:p>
          <a:p>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6</a:t>
            </a:fld>
            <a:endParaRPr lang="en-GB"/>
          </a:p>
        </p:txBody>
      </p:sp>
    </p:spTree>
    <p:extLst>
      <p:ext uri="{BB962C8B-B14F-4D97-AF65-F5344CB8AC3E}">
        <p14:creationId xmlns:p14="http://schemas.microsoft.com/office/powerpoint/2010/main" val="2944792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78558" y="4387255"/>
            <a:ext cx="5040560" cy="5539383"/>
          </a:xfrm>
        </p:spPr>
        <p:txBody>
          <a:bodyPr>
            <a:normAutofit/>
          </a:bodyPr>
          <a:lstStyle/>
          <a:p>
            <a:r>
              <a:rPr lang="en-GB" sz="1400" dirty="0" smtClean="0"/>
              <a:t>Continue to work closely with Govt and contribute to App Reforms as well as our plans to maximise every opportunity to make best use of employer levy being introduced next April</a:t>
            </a:r>
          </a:p>
          <a:p>
            <a:endParaRPr lang="en-GB" sz="1400" dirty="0" smtClean="0"/>
          </a:p>
          <a:p>
            <a:r>
              <a:rPr lang="en-GB" sz="1400" dirty="0" smtClean="0"/>
              <a:t>Continue to share best practice with the SWAAN which has 45 employer members and chaired by Nigel Fenn</a:t>
            </a:r>
          </a:p>
          <a:p>
            <a:endParaRPr lang="en-GB" sz="1400" dirty="0" smtClean="0"/>
          </a:p>
          <a:p>
            <a:r>
              <a:rPr lang="en-GB" sz="1400" dirty="0" smtClean="0"/>
              <a:t>Encourage our supply chain and target our sister companies</a:t>
            </a:r>
          </a:p>
          <a:p>
            <a:endParaRPr lang="en-GB" sz="1400" dirty="0" smtClean="0"/>
          </a:p>
          <a:p>
            <a:r>
              <a:rPr lang="en-GB" sz="1400" dirty="0" smtClean="0"/>
              <a:t>Grow our own programme in different ways:  We have concentrated in getting our apps programme embedded in SWW.  Now we are ready to move on to look at other business </a:t>
            </a:r>
            <a:r>
              <a:rPr lang="en-GB" sz="1400" dirty="0" err="1" smtClean="0"/>
              <a:t>reqts</a:t>
            </a:r>
            <a:r>
              <a:rPr lang="en-GB" sz="1400" dirty="0" smtClean="0"/>
              <a:t> requiring higher level skills.  So far we have 7 apprentices in our finance dept who are all working towards a Higher Level accountancy qualification.  Also for the first time last year we have progressed a couple of graduating apprentices in Electrical Engineering.  This year we are looking at both HAs in Project Management and Degree Apps in IT and Leadership and Management.  We will be going to market externally to find these young people in our community.</a:t>
            </a:r>
          </a:p>
          <a:p>
            <a:endParaRPr lang="en-GB" sz="1400" dirty="0" smtClean="0"/>
          </a:p>
          <a:p>
            <a:r>
              <a:rPr lang="en-GB" sz="1400" dirty="0" smtClean="0"/>
              <a:t>SWW is a great example of a company who adopted apprenticeships for a defined business reason (to mitigate the risk or our ageing workforce) but now recognise the multitude of benefits a successful programme can bring.</a:t>
            </a:r>
          </a:p>
          <a:p>
            <a:endParaRPr lang="en-GB" sz="1600" dirty="0"/>
          </a:p>
        </p:txBody>
      </p:sp>
      <p:sp>
        <p:nvSpPr>
          <p:cNvPr id="4" name="Slide Number Placeholder 3"/>
          <p:cNvSpPr>
            <a:spLocks noGrp="1"/>
          </p:cNvSpPr>
          <p:nvPr>
            <p:ph type="sldNum" sz="quarter" idx="10"/>
          </p:nvPr>
        </p:nvSpPr>
        <p:spPr>
          <a:xfrm>
            <a:off x="950566" y="4459262"/>
            <a:ext cx="4968552" cy="5467375"/>
          </a:xfrm>
        </p:spPr>
        <p:txBody>
          <a:bodyPr/>
          <a:lstStyle/>
          <a:p>
            <a:fld id="{E01F7F51-1568-462F-82AF-2254CA04A3E7}" type="slidenum">
              <a:rPr lang="en-GB" smtClean="0"/>
              <a:pPr/>
              <a:t>7</a:t>
            </a:fld>
            <a:endParaRPr lang="en-GB" dirty="0"/>
          </a:p>
        </p:txBody>
      </p:sp>
    </p:spTree>
    <p:extLst>
      <p:ext uri="{BB962C8B-B14F-4D97-AF65-F5344CB8AC3E}">
        <p14:creationId xmlns:p14="http://schemas.microsoft.com/office/powerpoint/2010/main" val="3857122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22573" y="4603279"/>
            <a:ext cx="4680520" cy="4330933"/>
          </a:xfrm>
        </p:spPr>
        <p:txBody>
          <a:bodyPr/>
          <a:lstStyle/>
          <a:p>
            <a:endParaRPr lang="en-GB" dirty="0" smtClean="0"/>
          </a:p>
          <a:p>
            <a:r>
              <a:rPr lang="en-GB" sz="1600" dirty="0" smtClean="0"/>
              <a:t>20 operational apprentices attracting £15000 funding over 3 years = £300,000.  £100,000 for each year</a:t>
            </a:r>
          </a:p>
          <a:p>
            <a:endParaRPr lang="en-GB" sz="1600" dirty="0"/>
          </a:p>
          <a:p>
            <a:r>
              <a:rPr lang="en-GB" sz="1600" dirty="0" smtClean="0"/>
              <a:t>20 business support apprentices attracting £4000 funding over 2 years = £80,000.  £40,000 for each year</a:t>
            </a:r>
          </a:p>
          <a:p>
            <a:endParaRPr lang="en-GB" sz="1600" dirty="0"/>
          </a:p>
          <a:p>
            <a:r>
              <a:rPr lang="en-GB" sz="1600" dirty="0" smtClean="0"/>
              <a:t>£140,000 estimated income to South West Water, using current funding rates (not new Levy caps) and </a:t>
            </a:r>
            <a:endParaRPr lang="en-GB" sz="1600" dirty="0"/>
          </a:p>
          <a:p>
            <a:r>
              <a:rPr lang="en-GB" sz="1600" dirty="0" smtClean="0"/>
              <a:t>*ignoring age and employer contributions to training</a:t>
            </a:r>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8</a:t>
            </a:fld>
            <a:endParaRPr lang="en-GB"/>
          </a:p>
        </p:txBody>
      </p:sp>
    </p:spTree>
    <p:extLst>
      <p:ext uri="{BB962C8B-B14F-4D97-AF65-F5344CB8AC3E}">
        <p14:creationId xmlns:p14="http://schemas.microsoft.com/office/powerpoint/2010/main" val="4276195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565" y="4715153"/>
            <a:ext cx="4968551" cy="4784670"/>
          </a:xfrm>
        </p:spPr>
        <p:txBody>
          <a:bodyPr>
            <a:normAutofit/>
          </a:bodyPr>
          <a:lstStyle/>
          <a:p>
            <a:r>
              <a:rPr lang="en-GB" sz="1600" dirty="0" smtClean="0"/>
              <a:t>Levy is the next step in Government reforms to create sufficient budget to support boosting our nation’s productivity and raising skills levels via Apprenticeships – the Levy will raise £3bn by 2020.  </a:t>
            </a:r>
          </a:p>
          <a:p>
            <a:endParaRPr lang="en-GB" sz="1600" dirty="0"/>
          </a:p>
          <a:p>
            <a:r>
              <a:rPr lang="en-GB" sz="1600" dirty="0" smtClean="0"/>
              <a:t>As with earlier Apprenticeship reforms, Government putting a lot of the decision making in employers hands.</a:t>
            </a:r>
          </a:p>
          <a:p>
            <a:endParaRPr lang="en-GB" sz="1600" dirty="0"/>
          </a:p>
          <a:p>
            <a:r>
              <a:rPr lang="en-GB" sz="1600" dirty="0" smtClean="0"/>
              <a:t>From April 2017 onwards, we will make decisions about taking on apprentices – and be given incentives for starts, successful completions and if we recruit 16 – 18 years</a:t>
            </a:r>
          </a:p>
          <a:p>
            <a:endParaRPr lang="en-GB" sz="1600" dirty="0"/>
          </a:p>
          <a:p>
            <a:r>
              <a:rPr lang="en-GB" sz="1600" dirty="0" smtClean="0"/>
              <a:t>We will have greater purchasing power and oversight of providers available</a:t>
            </a:r>
          </a:p>
          <a:p>
            <a:endParaRPr lang="en-GB" sz="1600" dirty="0"/>
          </a:p>
          <a:p>
            <a:r>
              <a:rPr lang="en-GB" sz="1600" dirty="0" smtClean="0"/>
              <a:t>* Details still sketchy in terms of funding rules for Apprenticeship Levy </a:t>
            </a:r>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9</a:t>
            </a:fld>
            <a:endParaRPr lang="en-GB"/>
          </a:p>
        </p:txBody>
      </p:sp>
    </p:spTree>
    <p:extLst>
      <p:ext uri="{BB962C8B-B14F-4D97-AF65-F5344CB8AC3E}">
        <p14:creationId xmlns:p14="http://schemas.microsoft.com/office/powerpoint/2010/main" val="2657331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565" y="4715153"/>
            <a:ext cx="4968551" cy="4784670"/>
          </a:xfrm>
        </p:spPr>
        <p:txBody>
          <a:bodyPr>
            <a:normAutofit/>
          </a:bodyPr>
          <a:lstStyle/>
          <a:p>
            <a:r>
              <a:rPr lang="en-GB" sz="1600" dirty="0" smtClean="0"/>
              <a:t>Limited number of standards available for delivery and even less Training Providers who have yet to adopt them</a:t>
            </a:r>
          </a:p>
          <a:p>
            <a:endParaRPr lang="en-GB" sz="1600" dirty="0"/>
          </a:p>
          <a:p>
            <a:r>
              <a:rPr lang="en-GB" sz="1600" dirty="0" smtClean="0"/>
              <a:t>Apprenticeship Levy being introduced at a time of great change within Skills Funding Agency – restructure, less regional capacity to support and underpin our knowledge</a:t>
            </a:r>
          </a:p>
          <a:p>
            <a:endParaRPr lang="en-GB" sz="1600" dirty="0"/>
          </a:p>
          <a:p>
            <a:r>
              <a:rPr lang="en-GB" sz="1600" dirty="0" smtClean="0"/>
              <a:t>Uncertainty about new standards and how model of delivery will work, particularly end point assessments</a:t>
            </a:r>
          </a:p>
          <a:p>
            <a:endParaRPr lang="en-GB" sz="1600" dirty="0"/>
          </a:p>
          <a:p>
            <a:r>
              <a:rPr lang="en-GB" sz="1600" dirty="0" smtClean="0"/>
              <a:t>How we manage the Levy process – by Group or individual Group members – HR, Payroll and Training involvement – time, resource, system knowledge, Levy teething problems </a:t>
            </a:r>
          </a:p>
          <a:p>
            <a:endParaRPr lang="en-GB" sz="1600" dirty="0"/>
          </a:p>
          <a:p>
            <a:r>
              <a:rPr lang="en-GB" sz="1600" dirty="0" smtClean="0"/>
              <a:t>All within a frighteningly short timescale</a:t>
            </a:r>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10</a:t>
            </a:fld>
            <a:endParaRPr lang="en-GB"/>
          </a:p>
        </p:txBody>
      </p:sp>
    </p:spTree>
    <p:extLst>
      <p:ext uri="{BB962C8B-B14F-4D97-AF65-F5344CB8AC3E}">
        <p14:creationId xmlns:p14="http://schemas.microsoft.com/office/powerpoint/2010/main" val="881825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565" y="4715153"/>
            <a:ext cx="4968551" cy="4784670"/>
          </a:xfrm>
        </p:spPr>
        <p:txBody>
          <a:bodyPr>
            <a:normAutofit/>
          </a:bodyPr>
          <a:lstStyle/>
          <a:p>
            <a:endParaRPr lang="en-GB" sz="1600" dirty="0"/>
          </a:p>
        </p:txBody>
      </p:sp>
      <p:sp>
        <p:nvSpPr>
          <p:cNvPr id="4" name="Slide Number Placeholder 3"/>
          <p:cNvSpPr>
            <a:spLocks noGrp="1"/>
          </p:cNvSpPr>
          <p:nvPr>
            <p:ph type="sldNum" sz="quarter" idx="10"/>
          </p:nvPr>
        </p:nvSpPr>
        <p:spPr/>
        <p:txBody>
          <a:bodyPr/>
          <a:lstStyle/>
          <a:p>
            <a:fld id="{E01F7F51-1568-462F-82AF-2254CA04A3E7}" type="slidenum">
              <a:rPr lang="en-GB" smtClean="0"/>
              <a:pPr/>
              <a:t>11</a:t>
            </a:fld>
            <a:endParaRPr lang="en-GB"/>
          </a:p>
        </p:txBody>
      </p:sp>
    </p:spTree>
    <p:extLst>
      <p:ext uri="{BB962C8B-B14F-4D97-AF65-F5344CB8AC3E}">
        <p14:creationId xmlns:p14="http://schemas.microsoft.com/office/powerpoint/2010/main" val="3973323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C412B23-0278-400A-A01F-994EC1B60AF5}"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AE85-E803-4BD2-8172-1D23DD4D3DE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412B23-0278-400A-A01F-994EC1B60AF5}" type="datetimeFigureOut">
              <a:rPr lang="en-GB" smtClean="0"/>
              <a:pPr/>
              <a:t>26/05/2016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D6AE85-E803-4BD2-8172-1D23DD4D3DE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southwestwater.co.uk/index.cfm?articleid=1"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gif"/><Relationship Id="rId5" Type="http://schemas.openxmlformats.org/officeDocument/2006/relationships/hyperlink" Target="http://www.southwestwater.co.uk/index.cfm?articleid=1"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www.southwestwater.co.uk/index.cfm?articleid=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4213" y="620713"/>
            <a:ext cx="7772400" cy="701675"/>
          </a:xfrm>
        </p:spPr>
        <p:txBody>
          <a:bodyPr>
            <a:normAutofit fontScale="90000"/>
          </a:bodyPr>
          <a:lstStyle/>
          <a:p>
            <a:pPr eaLnBrk="1" hangingPunct="1">
              <a:defRPr/>
            </a:pPr>
            <a:r>
              <a:rPr lang="en-US" sz="3200" b="1" dirty="0" smtClean="0">
                <a:ea typeface="+mn-ea"/>
                <a:cs typeface="+mn-cs"/>
              </a:rPr>
              <a:t/>
            </a:r>
            <a:br>
              <a:rPr lang="en-US" sz="3200" b="1" dirty="0" smtClean="0">
                <a:ea typeface="+mn-ea"/>
                <a:cs typeface="+mn-cs"/>
              </a:rPr>
            </a:br>
            <a:r>
              <a:rPr lang="en-US" sz="3200" b="1" dirty="0" smtClean="0">
                <a:ea typeface="+mn-ea"/>
                <a:cs typeface="+mn-cs"/>
              </a:rPr>
              <a:t>South West Water Apprentice Class of 2015!</a:t>
            </a:r>
          </a:p>
        </p:txBody>
      </p:sp>
      <p:pic>
        <p:nvPicPr>
          <p:cNvPr id="5" name="Picture 6" descr="C:\Users\fparsons\AppData\Local\Microsoft\Windows\Temporary Internet Files\Content.Outlook\9QD04B7D\IMG_3621.JPG"/>
          <p:cNvPicPr>
            <a:picLocks noChangeAspect="1" noChangeArrowheads="1"/>
          </p:cNvPicPr>
          <p:nvPr/>
        </p:nvPicPr>
        <p:blipFill>
          <a:blip r:embed="rId3" cstate="print"/>
          <a:srcRect/>
          <a:stretch>
            <a:fillRect/>
          </a:stretch>
        </p:blipFill>
        <p:spPr>
          <a:xfrm>
            <a:off x="1816100" y="1582738"/>
            <a:ext cx="5938838" cy="3959225"/>
          </a:xfrm>
          <a:prstGeom prst="rect">
            <a:avLst/>
          </a:prstGeom>
          <a:noFill/>
        </p:spPr>
      </p:pic>
      <p:pic>
        <p:nvPicPr>
          <p:cNvPr id="7" name="Picture 6" descr="C:\Users\fparsons\AppData\Local\Microsoft\Windows\Temporary Internet Files\Content.Outlook\9QD04B7D\APPs_National_Awards_2015_Regional_Winner_CMYK (2).JPG"/>
          <p:cNvPicPr/>
          <p:nvPr/>
        </p:nvPicPr>
        <p:blipFill>
          <a:blip r:embed="rId4" cstate="print"/>
          <a:srcRect/>
          <a:stretch>
            <a:fillRect/>
          </a:stretch>
        </p:blipFill>
        <p:spPr bwMode="auto">
          <a:xfrm>
            <a:off x="179512" y="332656"/>
            <a:ext cx="1296143" cy="504056"/>
          </a:xfrm>
          <a:prstGeom prst="rect">
            <a:avLst/>
          </a:prstGeom>
          <a:noFill/>
          <a:ln w="9525">
            <a:noFill/>
            <a:miter lim="800000"/>
            <a:headEnd/>
            <a:tailEnd/>
          </a:ln>
        </p:spPr>
      </p:pic>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5" cstate="print"/>
          <a:srcRect/>
          <a:stretch>
            <a:fillRect/>
          </a:stretch>
        </p:blipFill>
        <p:spPr bwMode="auto">
          <a:xfrm>
            <a:off x="8172450" y="188913"/>
            <a:ext cx="715963" cy="1181100"/>
          </a:xfrm>
          <a:prstGeom prst="rect">
            <a:avLst/>
          </a:prstGeom>
          <a:noFill/>
          <a:ln w="9525">
            <a:noFill/>
            <a:miter lim="800000"/>
            <a:headEnd/>
            <a:tailEnd/>
          </a:ln>
        </p:spPr>
      </p:pic>
      <p:pic>
        <p:nvPicPr>
          <p:cNvPr id="13314" name="Picture 2" descr="Logo to act as a header and advert for South West Water">
            <a:hlinkClick r:id="rId6" tooltip="Link to Home"/>
          </p:cNvPr>
          <p:cNvPicPr>
            <a:picLocks noChangeAspect="1" noChangeArrowheads="1"/>
          </p:cNvPicPr>
          <p:nvPr/>
        </p:nvPicPr>
        <p:blipFill>
          <a:blip r:embed="rId7" cstate="print"/>
          <a:srcRect/>
          <a:stretch>
            <a:fillRect/>
          </a:stretch>
        </p:blipFill>
        <p:spPr bwMode="auto">
          <a:xfrm>
            <a:off x="6876256" y="5733256"/>
            <a:ext cx="2019300" cy="73342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323528" y="116633"/>
            <a:ext cx="7128792" cy="2000548"/>
          </a:xfrm>
          <a:prstGeom prst="rect">
            <a:avLst/>
          </a:prstGeom>
        </p:spPr>
        <p:txBody>
          <a:bodyPr wrap="square">
            <a:spAutoFit/>
          </a:bodyPr>
          <a:lstStyle/>
          <a:p>
            <a:r>
              <a:rPr lang="en-GB" sz="4400" b="1" dirty="0" smtClean="0"/>
              <a:t>SWW</a:t>
            </a:r>
            <a:r>
              <a:rPr lang="en-GB" sz="4400" b="1" baseline="0" dirty="0" smtClean="0"/>
              <a:t> Apprenticeships – </a:t>
            </a:r>
          </a:p>
          <a:p>
            <a:r>
              <a:rPr lang="en-GB" sz="4400" b="1" baseline="0" dirty="0" smtClean="0"/>
              <a:t>The story so far</a:t>
            </a:r>
          </a:p>
          <a:p>
            <a:endParaRPr lang="en-GB" b="1" dirty="0"/>
          </a:p>
          <a:p>
            <a:endParaRPr lang="en-GB" b="1" dirty="0" smtClean="0"/>
          </a:p>
        </p:txBody>
      </p:sp>
      <p:sp>
        <p:nvSpPr>
          <p:cNvPr id="7" name="Rectangle 6"/>
          <p:cNvSpPr/>
          <p:nvPr/>
        </p:nvSpPr>
        <p:spPr>
          <a:xfrm>
            <a:off x="323528" y="1200229"/>
            <a:ext cx="7848872" cy="5109091"/>
          </a:xfrm>
          <a:prstGeom prst="rect">
            <a:avLst/>
          </a:prstGeom>
        </p:spPr>
        <p:txBody>
          <a:bodyPr wrap="square">
            <a:spAutoFit/>
          </a:bodyPr>
          <a:lstStyle/>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r>
              <a:rPr lang="en-US" dirty="0" smtClean="0">
                <a:latin typeface="Arial" pitchFamily="34" charset="0"/>
                <a:cs typeface="Arial" pitchFamily="34" charset="0"/>
              </a:rPr>
              <a:t>Establishe</a:t>
            </a:r>
            <a:r>
              <a:rPr lang="en-US" baseline="0" dirty="0" smtClean="0">
                <a:latin typeface="Arial" pitchFamily="34" charset="0"/>
                <a:cs typeface="Arial" pitchFamily="34" charset="0"/>
              </a:rPr>
              <a:t>d </a:t>
            </a:r>
            <a:r>
              <a:rPr lang="en-US" baseline="0" dirty="0" err="1" smtClean="0">
                <a:latin typeface="Arial" pitchFamily="34" charset="0"/>
                <a:cs typeface="Arial" pitchFamily="34" charset="0"/>
              </a:rPr>
              <a:t>programme</a:t>
            </a:r>
            <a:r>
              <a:rPr lang="en-US" baseline="0" dirty="0" smtClean="0">
                <a:latin typeface="Arial" pitchFamily="34" charset="0"/>
                <a:cs typeface="Arial" pitchFamily="34" charset="0"/>
              </a:rPr>
              <a:t> introduced in 2011</a:t>
            </a:r>
          </a:p>
          <a:p>
            <a:pPr lvl="0">
              <a:spcBef>
                <a:spcPts val="600"/>
              </a:spcBef>
              <a:spcAft>
                <a:spcPts val="600"/>
              </a:spcAft>
              <a:buFont typeface="Arial" pitchFamily="34" charset="0"/>
              <a:buChar char="•"/>
            </a:pPr>
            <a:r>
              <a:rPr lang="en-US" baseline="0" dirty="0" smtClean="0">
                <a:latin typeface="Arial" pitchFamily="34" charset="0"/>
                <a:cs typeface="Arial" pitchFamily="34" charset="0"/>
              </a:rPr>
              <a:t>First cohort of 16 Operations apprentices</a:t>
            </a:r>
          </a:p>
          <a:p>
            <a:pPr lvl="0">
              <a:spcBef>
                <a:spcPts val="600"/>
              </a:spcBef>
              <a:spcAft>
                <a:spcPts val="600"/>
              </a:spcAft>
              <a:buFont typeface="Arial" pitchFamily="34" charset="0"/>
              <a:buChar char="•"/>
            </a:pPr>
            <a:r>
              <a:rPr lang="en-US" baseline="0" dirty="0" smtClean="0">
                <a:latin typeface="Arial" pitchFamily="34" charset="0"/>
                <a:cs typeface="Arial" pitchFamily="34" charset="0"/>
              </a:rPr>
              <a:t>Over last 5 years number of apprentices has risen to c85</a:t>
            </a:r>
            <a:r>
              <a:rPr lang="en-US" dirty="0" smtClean="0">
                <a:latin typeface="Arial" pitchFamily="34" charset="0"/>
                <a:cs typeface="Arial" pitchFamily="34" charset="0"/>
              </a:rPr>
              <a:t> (17 female)</a:t>
            </a:r>
            <a:endParaRPr lang="en-US" baseline="0" dirty="0" smtClean="0">
              <a:latin typeface="Arial" pitchFamily="34" charset="0"/>
              <a:cs typeface="Arial" pitchFamily="34" charset="0"/>
            </a:endParaRPr>
          </a:p>
          <a:p>
            <a:pPr lvl="0">
              <a:spcBef>
                <a:spcPts val="600"/>
              </a:spcBef>
              <a:spcAft>
                <a:spcPts val="600"/>
              </a:spcAft>
              <a:buFont typeface="Arial" pitchFamily="34" charset="0"/>
              <a:buChar char="•"/>
            </a:pPr>
            <a:r>
              <a:rPr lang="en-US" baseline="0" dirty="0" smtClean="0">
                <a:latin typeface="Arial" pitchFamily="34" charset="0"/>
                <a:cs typeface="Arial" pitchFamily="34" charset="0"/>
              </a:rPr>
              <a:t>Apprentices now work in 15 operational and</a:t>
            </a:r>
            <a:r>
              <a:rPr lang="en-US" dirty="0" smtClean="0">
                <a:latin typeface="Arial" pitchFamily="34" charset="0"/>
                <a:cs typeface="Arial" pitchFamily="34" charset="0"/>
              </a:rPr>
              <a:t> business support disciplines</a:t>
            </a:r>
            <a:endParaRPr lang="en-US" baseline="0" dirty="0" smtClean="0">
              <a:latin typeface="Arial" pitchFamily="34" charset="0"/>
              <a:cs typeface="Arial" pitchFamily="34" charset="0"/>
            </a:endParaRPr>
          </a:p>
          <a:p>
            <a:pPr lvl="0">
              <a:spcBef>
                <a:spcPts val="600"/>
              </a:spcBef>
              <a:spcAft>
                <a:spcPts val="600"/>
              </a:spcAft>
              <a:buFont typeface="Arial" pitchFamily="34" charset="0"/>
              <a:buChar char="•"/>
            </a:pPr>
            <a:r>
              <a:rPr lang="en-US" baseline="0" dirty="0" smtClean="0">
                <a:latin typeface="Arial" pitchFamily="34" charset="0"/>
                <a:cs typeface="Arial" pitchFamily="34" charset="0"/>
              </a:rPr>
              <a:t>5% of our workforce is made up of apprentices</a:t>
            </a:r>
          </a:p>
          <a:p>
            <a:pPr lvl="0">
              <a:spcBef>
                <a:spcPts val="600"/>
              </a:spcBef>
              <a:spcAft>
                <a:spcPts val="600"/>
              </a:spcAft>
              <a:buFont typeface="Arial" pitchFamily="34" charset="0"/>
              <a:buChar char="•"/>
            </a:pPr>
            <a:r>
              <a:rPr lang="en-US" baseline="0" dirty="0" smtClean="0">
                <a:latin typeface="Arial" pitchFamily="34" charset="0"/>
                <a:cs typeface="Arial" pitchFamily="34" charset="0"/>
              </a:rPr>
              <a:t>83% of our Operations apprentices have been offered permanent roles</a:t>
            </a:r>
          </a:p>
          <a:p>
            <a:pPr lvl="0">
              <a:spcBef>
                <a:spcPts val="600"/>
              </a:spcBef>
              <a:spcAft>
                <a:spcPts val="600"/>
              </a:spcAft>
              <a:buFont typeface="Arial" pitchFamily="34" charset="0"/>
              <a:buChar char="•"/>
            </a:pPr>
            <a:r>
              <a:rPr lang="en-US" baseline="0" dirty="0" smtClean="0">
                <a:latin typeface="Arial" pitchFamily="34" charset="0"/>
                <a:cs typeface="Arial" pitchFamily="34" charset="0"/>
              </a:rPr>
              <a:t>Apprenticeships now form part of our business planning cycle</a:t>
            </a:r>
          </a:p>
          <a:p>
            <a:pPr lvl="0">
              <a:spcBef>
                <a:spcPts val="600"/>
              </a:spcBef>
              <a:spcAft>
                <a:spcPts val="600"/>
              </a:spcAft>
              <a:buFont typeface="Arial" pitchFamily="34" charset="0"/>
              <a:buChar char="•"/>
            </a:pPr>
            <a:endParaRPr lang="en-US" baseline="0" dirty="0" smtClean="0"/>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graphicFrame>
        <p:nvGraphicFramePr>
          <p:cNvPr id="10" name="Chart 9"/>
          <p:cNvGraphicFramePr/>
          <p:nvPr/>
        </p:nvGraphicFramePr>
        <p:xfrm>
          <a:off x="4967536" y="1556792"/>
          <a:ext cx="4176464" cy="2016224"/>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467544" y="116633"/>
            <a:ext cx="6390456" cy="2000548"/>
          </a:xfrm>
          <a:prstGeom prst="rect">
            <a:avLst/>
          </a:prstGeom>
        </p:spPr>
        <p:txBody>
          <a:bodyPr wrap="square">
            <a:spAutoFit/>
          </a:bodyPr>
          <a:lstStyle/>
          <a:p>
            <a:r>
              <a:rPr lang="en-GB" sz="4400" b="1" dirty="0" smtClean="0"/>
              <a:t>SWW</a:t>
            </a:r>
            <a:r>
              <a:rPr lang="en-GB" sz="4400" b="1" baseline="0" dirty="0" smtClean="0"/>
              <a:t> Apprenticeships – </a:t>
            </a:r>
          </a:p>
          <a:p>
            <a:r>
              <a:rPr lang="en-GB" sz="4400" b="1" baseline="0" dirty="0" smtClean="0"/>
              <a:t>our successes</a:t>
            </a:r>
          </a:p>
          <a:p>
            <a:endParaRPr lang="en-GB" b="1" dirty="0"/>
          </a:p>
          <a:p>
            <a:endParaRPr lang="en-GB" b="1" dirty="0" smtClean="0"/>
          </a:p>
        </p:txBody>
      </p:sp>
      <p:sp>
        <p:nvSpPr>
          <p:cNvPr id="7" name="Rectangle 6"/>
          <p:cNvSpPr/>
          <p:nvPr/>
        </p:nvSpPr>
        <p:spPr>
          <a:xfrm>
            <a:off x="395536" y="1556790"/>
            <a:ext cx="8280920" cy="4247317"/>
          </a:xfrm>
          <a:prstGeom prst="rect">
            <a:avLst/>
          </a:prstGeom>
        </p:spPr>
        <p:txBody>
          <a:bodyPr wrap="square">
            <a:spAutoFit/>
          </a:bodyPr>
          <a:lstStyle/>
          <a:p>
            <a:pPr lvl="0">
              <a:spcBef>
                <a:spcPts val="600"/>
              </a:spcBef>
              <a:spcAft>
                <a:spcPts val="600"/>
              </a:spcAft>
              <a:buFont typeface="Arial" pitchFamily="34" charset="0"/>
              <a:buChar char="•"/>
            </a:pPr>
            <a:r>
              <a:rPr lang="en-US" sz="2000" baseline="0" dirty="0" smtClean="0">
                <a:latin typeface="Arial" pitchFamily="34" charset="0"/>
                <a:cs typeface="Arial" pitchFamily="34" charset="0"/>
              </a:rPr>
              <a:t>SWW is one of the UK Top 100 Apprenticeship Employers for the second year</a:t>
            </a:r>
            <a:r>
              <a:rPr lang="en-US" sz="2000" dirty="0" smtClean="0">
                <a:latin typeface="Arial" pitchFamily="34" charset="0"/>
                <a:cs typeface="Arial" pitchFamily="34" charset="0"/>
              </a:rPr>
              <a:t> in a row</a:t>
            </a:r>
            <a:endParaRPr lang="en-US" sz="2000" baseline="0" dirty="0" smtClean="0">
              <a:latin typeface="Arial" pitchFamily="34" charset="0"/>
              <a:cs typeface="Arial" pitchFamily="34" charset="0"/>
            </a:endParaRPr>
          </a:p>
          <a:p>
            <a:pPr lvl="0">
              <a:spcBef>
                <a:spcPts val="600"/>
              </a:spcBef>
              <a:spcAft>
                <a:spcPts val="600"/>
              </a:spcAft>
              <a:buFont typeface="Arial" pitchFamily="34" charset="0"/>
              <a:buChar char="•"/>
            </a:pPr>
            <a:r>
              <a:rPr lang="en-US" sz="2000" baseline="0" dirty="0" smtClean="0">
                <a:latin typeface="Arial" pitchFamily="34" charset="0"/>
                <a:cs typeface="Arial" pitchFamily="34" charset="0"/>
              </a:rPr>
              <a:t>SWW </a:t>
            </a:r>
            <a:r>
              <a:rPr lang="en-US" sz="2000" dirty="0" smtClean="0">
                <a:latin typeface="Arial" pitchFamily="34" charset="0"/>
                <a:cs typeface="Arial" pitchFamily="34" charset="0"/>
              </a:rPr>
              <a:t>won </a:t>
            </a:r>
            <a:r>
              <a:rPr lang="en-US" sz="2000" baseline="0" dirty="0" smtClean="0">
                <a:latin typeface="Arial" pitchFamily="34" charset="0"/>
                <a:cs typeface="Arial" pitchFamily="34" charset="0"/>
              </a:rPr>
              <a:t>Large Employer of Year in National Apprenticeship Service SW Awards 2015</a:t>
            </a:r>
          </a:p>
          <a:p>
            <a:pPr lvl="0">
              <a:spcBef>
                <a:spcPts val="600"/>
              </a:spcBef>
              <a:spcAft>
                <a:spcPts val="600"/>
              </a:spcAft>
              <a:buFont typeface="Arial" pitchFamily="34" charset="0"/>
              <a:buChar char="•"/>
            </a:pPr>
            <a:r>
              <a:rPr lang="en-US" sz="2000" dirty="0" smtClean="0">
                <a:latin typeface="Arial" pitchFamily="34" charset="0"/>
                <a:cs typeface="Arial" pitchFamily="34" charset="0"/>
              </a:rPr>
              <a:t>SWW Business Excellence Apprenticeship Employer of Year in Devon</a:t>
            </a:r>
            <a:endParaRPr lang="en-US" sz="2000" baseline="0" dirty="0" smtClean="0">
              <a:latin typeface="Arial" pitchFamily="34" charset="0"/>
              <a:cs typeface="Arial" pitchFamily="34" charset="0"/>
            </a:endParaRPr>
          </a:p>
          <a:p>
            <a:pPr lvl="0">
              <a:spcBef>
                <a:spcPts val="600"/>
              </a:spcBef>
              <a:spcAft>
                <a:spcPts val="600"/>
              </a:spcAft>
              <a:buFont typeface="Arial" pitchFamily="34" charset="0"/>
              <a:buChar char="•"/>
            </a:pPr>
            <a:r>
              <a:rPr lang="en-US" sz="2000" baseline="0" dirty="0" smtClean="0">
                <a:latin typeface="Arial" pitchFamily="34" charset="0"/>
                <a:cs typeface="Arial" pitchFamily="34" charset="0"/>
              </a:rPr>
              <a:t> A number of our apprentices have been </a:t>
            </a:r>
            <a:r>
              <a:rPr lang="en-US" sz="2000" baseline="0" dirty="0" err="1" smtClean="0">
                <a:latin typeface="Arial" pitchFamily="34" charset="0"/>
                <a:cs typeface="Arial" pitchFamily="34" charset="0"/>
              </a:rPr>
              <a:t>recognised</a:t>
            </a:r>
            <a:r>
              <a:rPr lang="en-US" sz="2000" baseline="0" dirty="0" smtClean="0">
                <a:latin typeface="Arial" pitchFamily="34" charset="0"/>
                <a:cs typeface="Arial" pitchFamily="34" charset="0"/>
              </a:rPr>
              <a:t> as outstanding students by the Colleges they attend</a:t>
            </a:r>
          </a:p>
          <a:p>
            <a:pPr lvl="0">
              <a:spcBef>
                <a:spcPts val="600"/>
              </a:spcBef>
              <a:spcAft>
                <a:spcPts val="600"/>
              </a:spcAft>
              <a:buFont typeface="Arial" pitchFamily="34" charset="0"/>
              <a:buChar char="•"/>
            </a:pPr>
            <a:r>
              <a:rPr lang="en-US" sz="2000" baseline="0" dirty="0" smtClean="0">
                <a:latin typeface="Arial" pitchFamily="34" charset="0"/>
                <a:cs typeface="Arial" pitchFamily="34" charset="0"/>
              </a:rPr>
              <a:t>Nigel Fenn chairs a regional group of employers who champion the cause of Apprenticeships within their business networks</a:t>
            </a:r>
          </a:p>
          <a:p>
            <a:pPr lvl="0">
              <a:spcBef>
                <a:spcPts val="600"/>
              </a:spcBef>
              <a:spcAft>
                <a:spcPts val="600"/>
              </a:spcAft>
              <a:buFont typeface="Arial" pitchFamily="34" charset="0"/>
              <a:buChar char="•"/>
            </a:pPr>
            <a:r>
              <a:rPr lang="en-US" sz="2000" baseline="0" dirty="0" smtClean="0">
                <a:latin typeface="Arial" pitchFamily="34" charset="0"/>
                <a:cs typeface="Arial" pitchFamily="34" charset="0"/>
              </a:rPr>
              <a:t>SWW is playing a pro-active part in the</a:t>
            </a:r>
            <a:r>
              <a:rPr lang="en-US" sz="2000" dirty="0" smtClean="0">
                <a:latin typeface="Arial" pitchFamily="34" charset="0"/>
                <a:cs typeface="Arial" pitchFamily="34" charset="0"/>
              </a:rPr>
              <a:t> reform of</a:t>
            </a:r>
            <a:r>
              <a:rPr lang="en-US" sz="2000" baseline="0" dirty="0" smtClean="0">
                <a:latin typeface="Arial" pitchFamily="34" charset="0"/>
                <a:cs typeface="Arial" pitchFamily="34" charset="0"/>
              </a:rPr>
              <a:t> Apprenticeships within the water industry </a:t>
            </a:r>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smtClean="0"/>
              <a:t>South West Water receive SW Regional  </a:t>
            </a:r>
            <a:br>
              <a:rPr lang="en-GB" sz="2400" b="1" dirty="0" smtClean="0"/>
            </a:br>
            <a:r>
              <a:rPr lang="en-GB" sz="2400" b="1" dirty="0" smtClean="0"/>
              <a:t>Large Employer of Year at </a:t>
            </a:r>
            <a:br>
              <a:rPr lang="en-GB" sz="2400" b="1" dirty="0" smtClean="0"/>
            </a:br>
            <a:r>
              <a:rPr lang="en-GB" sz="2400" b="1" dirty="0" smtClean="0"/>
              <a:t>National Apprenticeship Awards 2015</a:t>
            </a:r>
            <a:endParaRPr lang="en-GB" sz="2400" dirty="0"/>
          </a:p>
        </p:txBody>
      </p:sp>
      <p:pic>
        <p:nvPicPr>
          <p:cNvPr id="1026" name="Picture 2" descr="M:\Apprenticeships\6) General PR, Photos, Awards, Events\2015 National Apprenticeship Awards\SW National Apprenticeship Awards 131015\SWW receiving Large Employer of Year Apprenticeship Award 131015_files\SWW receiving Large Employer of Year Award.jpg"/>
          <p:cNvPicPr>
            <a:picLocks noChangeAspect="1" noChangeArrowheads="1"/>
          </p:cNvPicPr>
          <p:nvPr/>
        </p:nvPicPr>
        <p:blipFill>
          <a:blip r:embed="rId3" cstate="print"/>
          <a:srcRect/>
          <a:stretch>
            <a:fillRect/>
          </a:stretch>
        </p:blipFill>
        <p:spPr bwMode="auto">
          <a:xfrm>
            <a:off x="827584" y="1576844"/>
            <a:ext cx="7200800" cy="4906108"/>
          </a:xfrm>
          <a:prstGeom prst="rect">
            <a:avLst/>
          </a:prstGeom>
          <a:noFill/>
        </p:spPr>
      </p:pic>
      <p:pic>
        <p:nvPicPr>
          <p:cNvPr id="4" name="Picture 3" descr="C:\Users\fparsons\AppData\Local\Microsoft\Windows\Temporary Internet Files\Content.Outlook\9QD04B7D\APPs_National_Awards_2015_Regional_Winner_CMYK (2).JPG"/>
          <p:cNvPicPr/>
          <p:nvPr/>
        </p:nvPicPr>
        <p:blipFill>
          <a:blip r:embed="rId4" cstate="print"/>
          <a:srcRect/>
          <a:stretch>
            <a:fillRect/>
          </a:stretch>
        </p:blipFill>
        <p:spPr bwMode="auto">
          <a:xfrm>
            <a:off x="179513" y="332656"/>
            <a:ext cx="1152128" cy="504056"/>
          </a:xfrm>
          <a:prstGeom prst="rect">
            <a:avLst/>
          </a:prstGeom>
          <a:noFill/>
          <a:ln w="9525">
            <a:noFill/>
            <a:miter lim="800000"/>
            <a:headEnd/>
            <a:tailEnd/>
          </a:ln>
        </p:spPr>
      </p:pic>
      <p:pic>
        <p:nvPicPr>
          <p:cNvPr id="5" name="Picture 3"/>
          <p:cNvPicPr>
            <a:picLocks noChangeAspect="1" noChangeArrowheads="1"/>
          </p:cNvPicPr>
          <p:nvPr/>
        </p:nvPicPr>
        <p:blipFill>
          <a:blip r:embed="rId5" cstate="print"/>
          <a:srcRect/>
          <a:stretch>
            <a:fillRect/>
          </a:stretch>
        </p:blipFill>
        <p:spPr bwMode="auto">
          <a:xfrm>
            <a:off x="7812360" y="116632"/>
            <a:ext cx="762106" cy="12536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229600" cy="1143000"/>
          </a:xfrm>
        </p:spPr>
        <p:txBody>
          <a:bodyPr>
            <a:normAutofit/>
          </a:bodyPr>
          <a:lstStyle/>
          <a:p>
            <a:r>
              <a:rPr lang="en-GB" sz="2800" b="1" dirty="0" smtClean="0"/>
              <a:t>Jamie Lucas receiving the South Devon College </a:t>
            </a:r>
            <a:br>
              <a:rPr lang="en-GB" sz="2800" b="1" dirty="0" smtClean="0"/>
            </a:br>
            <a:r>
              <a:rPr lang="en-GB" sz="2800" b="1" dirty="0" smtClean="0"/>
              <a:t>Engineering Apprentice of the Year award 2014</a:t>
            </a:r>
            <a:endParaRPr lang="en-GB" sz="2800" b="1" dirty="0"/>
          </a:p>
        </p:txBody>
      </p:sp>
      <p:pic>
        <p:nvPicPr>
          <p:cNvPr id="2050" name="Picture 2"/>
          <p:cNvPicPr>
            <a:picLocks noChangeAspect="1" noChangeArrowheads="1"/>
          </p:cNvPicPr>
          <p:nvPr/>
        </p:nvPicPr>
        <p:blipFill>
          <a:blip r:embed="rId3" cstate="print"/>
          <a:srcRect b="10606"/>
          <a:stretch>
            <a:fillRect/>
          </a:stretch>
        </p:blipFill>
        <p:spPr bwMode="auto">
          <a:xfrm>
            <a:off x="2771800" y="1412776"/>
            <a:ext cx="3651659" cy="4896544"/>
          </a:xfrm>
          <a:prstGeom prst="rect">
            <a:avLst/>
          </a:prstGeom>
          <a:noFill/>
          <a:ln w="9525">
            <a:noFill/>
            <a:miter lim="800000"/>
            <a:headEnd/>
            <a:tailEnd/>
          </a:ln>
          <a:effectLst/>
        </p:spPr>
      </p:pic>
      <p:pic>
        <p:nvPicPr>
          <p:cNvPr id="6" name="Picture 5" descr="C:\Users\fparsons\AppData\Local\Microsoft\Windows\Temporary Internet Files\Content.Outlook\9QD04B7D\APPs_Top_100_Employer_2015_White_cmyk.jpg"/>
          <p:cNvPicPr>
            <a:picLocks noChangeAspect="1" noChangeArrowheads="1"/>
          </p:cNvPicPr>
          <p:nvPr/>
        </p:nvPicPr>
        <p:blipFill>
          <a:blip r:embed="rId4" cstate="print"/>
          <a:srcRect/>
          <a:stretch>
            <a:fillRect/>
          </a:stretch>
        </p:blipFill>
        <p:spPr bwMode="auto">
          <a:xfrm>
            <a:off x="8172450" y="188913"/>
            <a:ext cx="715963" cy="1181100"/>
          </a:xfrm>
          <a:prstGeom prst="rect">
            <a:avLst/>
          </a:prstGeom>
          <a:noFill/>
          <a:ln w="9525">
            <a:noFill/>
            <a:miter lim="800000"/>
            <a:headEnd/>
            <a:tailEnd/>
          </a:ln>
        </p:spPr>
      </p:pic>
      <p:pic>
        <p:nvPicPr>
          <p:cNvPr id="7" name="Picture 2" descr="Logo to act as a header and advert for South West Water">
            <a:hlinkClick r:id="rId5" tooltip="Link to Home"/>
          </p:cNvPr>
          <p:cNvPicPr>
            <a:picLocks noChangeAspect="1" noChangeArrowheads="1"/>
          </p:cNvPicPr>
          <p:nvPr/>
        </p:nvPicPr>
        <p:blipFill>
          <a:blip r:embed="rId6" cstate="print"/>
          <a:srcRect/>
          <a:stretch>
            <a:fillRect/>
          </a:stretch>
        </p:blipFill>
        <p:spPr bwMode="auto">
          <a:xfrm>
            <a:off x="6876256" y="5733256"/>
            <a:ext cx="2019300" cy="73342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323528" y="116633"/>
            <a:ext cx="7128792" cy="646331"/>
          </a:xfrm>
          <a:prstGeom prst="rect">
            <a:avLst/>
          </a:prstGeom>
        </p:spPr>
        <p:txBody>
          <a:bodyPr wrap="square">
            <a:spAutoFit/>
          </a:bodyPr>
          <a:lstStyle/>
          <a:p>
            <a:endParaRPr lang="en-GB" b="1" dirty="0"/>
          </a:p>
          <a:p>
            <a:endParaRPr lang="en-GB" b="1" dirty="0" smtClean="0"/>
          </a:p>
        </p:txBody>
      </p:sp>
      <p:sp>
        <p:nvSpPr>
          <p:cNvPr id="7" name="Rectangle 6"/>
          <p:cNvSpPr/>
          <p:nvPr/>
        </p:nvSpPr>
        <p:spPr>
          <a:xfrm>
            <a:off x="467544" y="1556792"/>
            <a:ext cx="7848872" cy="800219"/>
          </a:xfrm>
          <a:prstGeom prst="rect">
            <a:avLst/>
          </a:prstGeom>
        </p:spPr>
        <p:txBody>
          <a:bodyPr wrap="square">
            <a:spAutoFit/>
          </a:bodyPr>
          <a:lstStyle/>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baseline="0" dirty="0" smtClean="0"/>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sp>
        <p:nvSpPr>
          <p:cNvPr id="10" name="Rectangle 9"/>
          <p:cNvSpPr/>
          <p:nvPr/>
        </p:nvSpPr>
        <p:spPr>
          <a:xfrm>
            <a:off x="683568" y="1484784"/>
            <a:ext cx="7776864" cy="4708981"/>
          </a:xfrm>
          <a:prstGeom prst="rect">
            <a:avLst/>
          </a:prstGeom>
        </p:spPr>
        <p:txBody>
          <a:bodyPr wrap="square">
            <a:spAutoFit/>
          </a:bodyPr>
          <a:lstStyle/>
          <a:p>
            <a:pPr marL="342900" indent="-342900">
              <a:buFont typeface="Arial" panose="020B0604020202020204" pitchFamily="34" charset="0"/>
              <a:buChar char="•"/>
            </a:pPr>
            <a:r>
              <a:rPr lang="en-GB" sz="2000" dirty="0" smtClean="0">
                <a:latin typeface="Arial" pitchFamily="34" charset="0"/>
                <a:cs typeface="Arial" pitchFamily="34" charset="0"/>
              </a:rPr>
              <a:t>Business Partnership</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Apprenticeship Structure (number of Training Providers and delivery methods to suit the role and location)</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Building on our strengths</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Links with SFA, EU Skills, Training Providers and Government</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Mentor programme</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Apprenticeship Community A Team</a:t>
            </a:r>
          </a:p>
          <a:p>
            <a:pPr marL="342900" indent="-342900">
              <a:buFont typeface="Arial" panose="020B0604020202020204" pitchFamily="34" charset="0"/>
              <a:buChar char="•"/>
            </a:pPr>
            <a:endParaRPr lang="en-GB" sz="2000" dirty="0" smtClean="0"/>
          </a:p>
          <a:p>
            <a:pPr marL="342900" indent="-342900">
              <a:buFont typeface="Arial" panose="020B0604020202020204" pitchFamily="34" charset="0"/>
              <a:buChar char="•"/>
            </a:pPr>
            <a:r>
              <a:rPr lang="en-GB" sz="2000" dirty="0" smtClean="0">
                <a:latin typeface="Arial" pitchFamily="34" charset="0"/>
                <a:cs typeface="Arial" pitchFamily="34" charset="0"/>
              </a:rPr>
              <a:t>Listening to the business, understanding their needs and taking a flexible approach</a:t>
            </a:r>
          </a:p>
        </p:txBody>
      </p:sp>
      <p:sp>
        <p:nvSpPr>
          <p:cNvPr id="11" name="Rectangle 10"/>
          <p:cNvSpPr/>
          <p:nvPr/>
        </p:nvSpPr>
        <p:spPr>
          <a:xfrm>
            <a:off x="683568" y="260648"/>
            <a:ext cx="6840760" cy="769441"/>
          </a:xfrm>
          <a:prstGeom prst="rect">
            <a:avLst/>
          </a:prstGeom>
        </p:spPr>
        <p:txBody>
          <a:bodyPr wrap="square">
            <a:spAutoFit/>
          </a:bodyPr>
          <a:lstStyle/>
          <a:p>
            <a:r>
              <a:rPr lang="en-GB" sz="4400" dirty="0" smtClean="0"/>
              <a:t>How did we get here?</a:t>
            </a:r>
            <a:endParaRPr lang="en-GB" sz="4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323528" y="116633"/>
            <a:ext cx="7128792" cy="1046440"/>
          </a:xfrm>
          <a:prstGeom prst="rect">
            <a:avLst/>
          </a:prstGeom>
        </p:spPr>
        <p:txBody>
          <a:bodyPr wrap="square">
            <a:spAutoFit/>
          </a:bodyPr>
          <a:lstStyle/>
          <a:p>
            <a:r>
              <a:rPr lang="en-GB" sz="4400" dirty="0" smtClean="0">
                <a:cs typeface="Arial" pitchFamily="34" charset="0"/>
              </a:rPr>
              <a:t>Where do we go from here?</a:t>
            </a:r>
            <a:endParaRPr lang="en-GB" sz="4400" b="1" dirty="0"/>
          </a:p>
          <a:p>
            <a:endParaRPr lang="en-GB" b="1" dirty="0" smtClean="0"/>
          </a:p>
        </p:txBody>
      </p:sp>
      <p:sp>
        <p:nvSpPr>
          <p:cNvPr id="7" name="Rectangle 6"/>
          <p:cNvSpPr/>
          <p:nvPr/>
        </p:nvSpPr>
        <p:spPr>
          <a:xfrm>
            <a:off x="467544" y="1556792"/>
            <a:ext cx="7848872" cy="4185761"/>
          </a:xfrm>
          <a:prstGeom prst="rect">
            <a:avLst/>
          </a:prstGeom>
        </p:spPr>
        <p:txBody>
          <a:bodyPr wrap="square">
            <a:spAutoFit/>
          </a:bodyPr>
          <a:lstStyle/>
          <a:p>
            <a:pPr lvl="0">
              <a:spcBef>
                <a:spcPts val="600"/>
              </a:spcBef>
              <a:spcAft>
                <a:spcPts val="600"/>
              </a:spcAft>
              <a:buFont typeface="Arial" pitchFamily="34" charset="0"/>
              <a:buChar char="•"/>
            </a:pPr>
            <a:endParaRPr lang="en-US" dirty="0" smtClean="0"/>
          </a:p>
          <a:p>
            <a:pPr marL="342900" indent="-342900">
              <a:buFont typeface="Arial" panose="020B0604020202020204" pitchFamily="34" charset="0"/>
              <a:buChar char="•"/>
            </a:pPr>
            <a:r>
              <a:rPr lang="en-GB" sz="2000" dirty="0" smtClean="0">
                <a:latin typeface="Arial" pitchFamily="34" charset="0"/>
                <a:cs typeface="Arial" pitchFamily="34" charset="0"/>
              </a:rPr>
              <a:t>Stimulating new Apprenticeship growth via our supply chain</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Membership SW Apprenticeship Ambassador Network</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Having the right intelligence to make informed choices to maximise opportunities created by Apprenticeship Reforms</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Progression to Higher Education and Management roles for our current and graduating apprentices</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100 apprentices through programme by 2016/17</a:t>
            </a:r>
          </a:p>
          <a:p>
            <a:pPr marL="285750" lvl="0" indent="-285750">
              <a:spcBef>
                <a:spcPts val="600"/>
              </a:spcBef>
              <a:spcAft>
                <a:spcPts val="600"/>
              </a:spcAft>
              <a:buFont typeface="Arial" panose="020B0604020202020204" pitchFamily="34" charset="0"/>
              <a:buChar char="•"/>
            </a:pPr>
            <a:endParaRPr lang="en-US" baseline="0" dirty="0" smtClean="0"/>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cs typeface="Arial" pitchFamily="34" charset="0"/>
              </a:rPr>
              <a:t>Apprenticeship </a:t>
            </a:r>
            <a:r>
              <a:rPr lang="en-GB" dirty="0" smtClean="0">
                <a:cs typeface="Arial" pitchFamily="34" charset="0"/>
              </a:rPr>
              <a:t>Levy</a:t>
            </a:r>
            <a:endParaRPr lang="en-GB" b="1" dirty="0"/>
          </a:p>
        </p:txBody>
      </p:sp>
      <p:sp>
        <p:nvSpPr>
          <p:cNvPr id="3" name="Text Placeholder 2"/>
          <p:cNvSpPr>
            <a:spLocks noGrp="1"/>
          </p:cNvSpPr>
          <p:nvPr>
            <p:ph type="body" idx="1"/>
          </p:nvPr>
        </p:nvSpPr>
        <p:spPr/>
        <p:txBody>
          <a:bodyPr/>
          <a:lstStyle/>
          <a:p>
            <a:r>
              <a:rPr lang="en-GB" dirty="0">
                <a:cs typeface="Arial" pitchFamily="34" charset="0"/>
              </a:rPr>
              <a:t>Costs</a:t>
            </a:r>
            <a:endParaRPr lang="en-GB" dirty="0"/>
          </a:p>
        </p:txBody>
      </p:sp>
      <p:sp>
        <p:nvSpPr>
          <p:cNvPr id="4" name="Content Placeholder 3"/>
          <p:cNvSpPr>
            <a:spLocks noGrp="1"/>
          </p:cNvSpPr>
          <p:nvPr>
            <p:ph sz="half" idx="2"/>
          </p:nvPr>
        </p:nvSpPr>
        <p:spPr/>
        <p:txBody>
          <a:bodyPr/>
          <a:lstStyle/>
          <a:p>
            <a:r>
              <a:rPr lang="en-GB" dirty="0">
                <a:cs typeface="Arial" pitchFamily="34" charset="0"/>
              </a:rPr>
              <a:t>South West Water levy </a:t>
            </a:r>
            <a:r>
              <a:rPr lang="en-GB" dirty="0" smtClean="0">
                <a:cs typeface="Arial" pitchFamily="34" charset="0"/>
              </a:rPr>
              <a:t>£170,000</a:t>
            </a:r>
            <a:endParaRPr lang="en-GB" dirty="0">
              <a:cs typeface="Arial" pitchFamily="34" charset="0"/>
            </a:endParaRPr>
          </a:p>
          <a:p>
            <a:endParaRPr lang="en-GB" dirty="0" smtClean="0">
              <a:cs typeface="Arial" pitchFamily="34" charset="0"/>
            </a:endParaRPr>
          </a:p>
          <a:p>
            <a:endParaRPr lang="en-GB" dirty="0">
              <a:cs typeface="Arial" pitchFamily="34" charset="0"/>
            </a:endParaRPr>
          </a:p>
          <a:p>
            <a:endParaRPr lang="en-GB" dirty="0" smtClean="0">
              <a:cs typeface="Arial" pitchFamily="34" charset="0"/>
            </a:endParaRPr>
          </a:p>
          <a:p>
            <a:r>
              <a:rPr lang="en-GB" dirty="0" smtClean="0">
                <a:cs typeface="Arial" pitchFamily="34" charset="0"/>
              </a:rPr>
              <a:t>Pennon </a:t>
            </a:r>
            <a:r>
              <a:rPr lang="en-GB" dirty="0">
                <a:cs typeface="Arial" pitchFamily="34" charset="0"/>
              </a:rPr>
              <a:t>Group </a:t>
            </a:r>
            <a:r>
              <a:rPr lang="en-GB" dirty="0" smtClean="0">
                <a:cs typeface="Arial" pitchFamily="34" charset="0"/>
              </a:rPr>
              <a:t>levy</a:t>
            </a:r>
          </a:p>
          <a:p>
            <a:pPr marL="0" indent="0">
              <a:buNone/>
            </a:pPr>
            <a:r>
              <a:rPr lang="en-GB" dirty="0" smtClean="0">
                <a:cs typeface="Arial" pitchFamily="34" charset="0"/>
              </a:rPr>
              <a:t>     £700,000</a:t>
            </a:r>
            <a:endParaRPr lang="en-US" dirty="0"/>
          </a:p>
        </p:txBody>
      </p:sp>
      <p:sp>
        <p:nvSpPr>
          <p:cNvPr id="5" name="Text Placeholder 4"/>
          <p:cNvSpPr>
            <a:spLocks noGrp="1"/>
          </p:cNvSpPr>
          <p:nvPr>
            <p:ph type="body" sz="quarter" idx="3"/>
          </p:nvPr>
        </p:nvSpPr>
        <p:spPr/>
        <p:txBody>
          <a:bodyPr/>
          <a:lstStyle/>
          <a:p>
            <a:r>
              <a:rPr lang="en-GB" dirty="0" smtClean="0"/>
              <a:t>Probable Expenditure</a:t>
            </a:r>
            <a:endParaRPr lang="en-GB" dirty="0"/>
          </a:p>
        </p:txBody>
      </p:sp>
      <p:sp>
        <p:nvSpPr>
          <p:cNvPr id="6" name="Content Placeholder 5"/>
          <p:cNvSpPr>
            <a:spLocks noGrp="1"/>
          </p:cNvSpPr>
          <p:nvPr>
            <p:ph sz="quarter" idx="4"/>
          </p:nvPr>
        </p:nvSpPr>
        <p:spPr/>
        <p:txBody>
          <a:bodyPr/>
          <a:lstStyle/>
          <a:p>
            <a:r>
              <a:rPr lang="en-GB" dirty="0" smtClean="0"/>
              <a:t>South West Water based on 40 apprentices in training (all ages)  </a:t>
            </a:r>
          </a:p>
          <a:p>
            <a:r>
              <a:rPr lang="en-GB" dirty="0" smtClean="0"/>
              <a:t>£140,000 expenditure could be offset against SWW levy costs</a:t>
            </a:r>
            <a:endParaRPr lang="en-GB" dirty="0"/>
          </a:p>
          <a:p>
            <a:r>
              <a:rPr lang="en-GB" dirty="0" smtClean="0"/>
              <a:t>Pennon Group currently have c30 apprentices in other 5 companies</a:t>
            </a:r>
          </a:p>
        </p:txBody>
      </p:sp>
      <p:pic>
        <p:nvPicPr>
          <p:cNvPr id="7"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8"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69113" y="6124574"/>
            <a:ext cx="2019300" cy="733426"/>
          </a:xfrm>
          <a:prstGeom prst="rect">
            <a:avLst/>
          </a:prstGeom>
          <a:noFill/>
        </p:spPr>
      </p:pic>
    </p:spTree>
    <p:extLst>
      <p:ext uri="{BB962C8B-B14F-4D97-AF65-F5344CB8AC3E}">
        <p14:creationId xmlns:p14="http://schemas.microsoft.com/office/powerpoint/2010/main" val="3359508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323528" y="116633"/>
            <a:ext cx="7128792" cy="646331"/>
          </a:xfrm>
          <a:prstGeom prst="rect">
            <a:avLst/>
          </a:prstGeom>
        </p:spPr>
        <p:txBody>
          <a:bodyPr wrap="square">
            <a:spAutoFit/>
          </a:bodyPr>
          <a:lstStyle/>
          <a:p>
            <a:endParaRPr lang="en-GB" b="1" dirty="0"/>
          </a:p>
          <a:p>
            <a:endParaRPr lang="en-GB" b="1" dirty="0" smtClean="0"/>
          </a:p>
        </p:txBody>
      </p:sp>
      <p:sp>
        <p:nvSpPr>
          <p:cNvPr id="7" name="Rectangle 6"/>
          <p:cNvSpPr/>
          <p:nvPr/>
        </p:nvSpPr>
        <p:spPr>
          <a:xfrm>
            <a:off x="467544" y="1556792"/>
            <a:ext cx="7848872" cy="800219"/>
          </a:xfrm>
          <a:prstGeom prst="rect">
            <a:avLst/>
          </a:prstGeom>
        </p:spPr>
        <p:txBody>
          <a:bodyPr wrap="square">
            <a:spAutoFit/>
          </a:bodyPr>
          <a:lstStyle/>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baseline="0" dirty="0" smtClean="0"/>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sp>
        <p:nvSpPr>
          <p:cNvPr id="10" name="Rectangle 9"/>
          <p:cNvSpPr/>
          <p:nvPr/>
        </p:nvSpPr>
        <p:spPr>
          <a:xfrm>
            <a:off x="755576" y="1628800"/>
            <a:ext cx="7920880" cy="4708981"/>
          </a:xfrm>
          <a:prstGeom prst="rect">
            <a:avLst/>
          </a:prstGeom>
        </p:spPr>
        <p:txBody>
          <a:bodyPr wrap="square">
            <a:spAutoFit/>
          </a:bodyPr>
          <a:lstStyle/>
          <a:p>
            <a:r>
              <a:rPr lang="en-GB" sz="2000" dirty="0" smtClean="0">
                <a:latin typeface="Arial" pitchFamily="34" charset="0"/>
                <a:cs typeface="Arial" pitchFamily="34" charset="0"/>
              </a:rPr>
              <a:t> </a:t>
            </a:r>
          </a:p>
          <a:p>
            <a:pPr marL="342900" indent="-342900">
              <a:buFont typeface="Arial" panose="020B0604020202020204" pitchFamily="34" charset="0"/>
              <a:buChar char="•"/>
            </a:pPr>
            <a:r>
              <a:rPr lang="en-GB" sz="2000" dirty="0" smtClean="0">
                <a:latin typeface="Arial" pitchFamily="34" charset="0"/>
                <a:cs typeface="Arial" pitchFamily="34" charset="0"/>
              </a:rPr>
              <a:t>Putting employers in the driving seat for creating Apprenticeships that fully meet our business needs</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Funding can increase for our existing Apprenticeship provision via employer incentive payments if we recruit 16 – 18 years and on successful completion</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More partnership opportunities within our supply chain and other Levy paying employers</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Potential to develop employer buying group to negotiate with Training Providers to ensure we get what we want </a:t>
            </a:r>
          </a:p>
          <a:p>
            <a:pPr marL="342900" indent="-342900">
              <a:buFont typeface="Arial" panose="020B0604020202020204" pitchFamily="34" charset="0"/>
              <a:buChar char="•"/>
            </a:pPr>
            <a:endParaRPr lang="en-GB" sz="2000" dirty="0">
              <a:latin typeface="Arial" pitchFamily="34" charset="0"/>
              <a:cs typeface="Arial" pitchFamily="34" charset="0"/>
            </a:endParaRPr>
          </a:p>
          <a:p>
            <a:endParaRPr lang="en-GB" sz="2000" dirty="0" smtClean="0">
              <a:latin typeface="Arial" pitchFamily="34" charset="0"/>
              <a:cs typeface="Arial" pitchFamily="34" charset="0"/>
            </a:endParaRPr>
          </a:p>
        </p:txBody>
      </p:sp>
      <p:sp>
        <p:nvSpPr>
          <p:cNvPr id="11" name="Rectangle 10"/>
          <p:cNvSpPr/>
          <p:nvPr/>
        </p:nvSpPr>
        <p:spPr>
          <a:xfrm>
            <a:off x="683568" y="260648"/>
            <a:ext cx="6840760" cy="1323439"/>
          </a:xfrm>
          <a:prstGeom prst="rect">
            <a:avLst/>
          </a:prstGeom>
        </p:spPr>
        <p:txBody>
          <a:bodyPr wrap="square">
            <a:spAutoFit/>
          </a:bodyPr>
          <a:lstStyle/>
          <a:p>
            <a:r>
              <a:rPr lang="en-GB" sz="4000" dirty="0" smtClean="0"/>
              <a:t>Employer Opportunities with Apprenticeship Levy </a:t>
            </a:r>
            <a:endParaRPr lang="en-GB" sz="4000" dirty="0"/>
          </a:p>
        </p:txBody>
      </p:sp>
    </p:spTree>
    <p:extLst>
      <p:ext uri="{BB962C8B-B14F-4D97-AF65-F5344CB8AC3E}">
        <p14:creationId xmlns:p14="http://schemas.microsoft.com/office/powerpoint/2010/main" val="607311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323528" y="116633"/>
            <a:ext cx="7128792" cy="646331"/>
          </a:xfrm>
          <a:prstGeom prst="rect">
            <a:avLst/>
          </a:prstGeom>
        </p:spPr>
        <p:txBody>
          <a:bodyPr wrap="square">
            <a:spAutoFit/>
          </a:bodyPr>
          <a:lstStyle/>
          <a:p>
            <a:endParaRPr lang="en-GB" b="1" dirty="0"/>
          </a:p>
          <a:p>
            <a:endParaRPr lang="en-GB" b="1" dirty="0" smtClean="0"/>
          </a:p>
        </p:txBody>
      </p:sp>
      <p:sp>
        <p:nvSpPr>
          <p:cNvPr id="7" name="Rectangle 6"/>
          <p:cNvSpPr/>
          <p:nvPr/>
        </p:nvSpPr>
        <p:spPr>
          <a:xfrm>
            <a:off x="467544" y="1556792"/>
            <a:ext cx="7848872" cy="800219"/>
          </a:xfrm>
          <a:prstGeom prst="rect">
            <a:avLst/>
          </a:prstGeom>
        </p:spPr>
        <p:txBody>
          <a:bodyPr wrap="square">
            <a:spAutoFit/>
          </a:bodyPr>
          <a:lstStyle/>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baseline="0" dirty="0" smtClean="0"/>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sp>
        <p:nvSpPr>
          <p:cNvPr id="10" name="Rectangle 9"/>
          <p:cNvSpPr/>
          <p:nvPr/>
        </p:nvSpPr>
        <p:spPr>
          <a:xfrm>
            <a:off x="755576" y="1628800"/>
            <a:ext cx="7776864" cy="4708981"/>
          </a:xfrm>
          <a:prstGeom prst="rect">
            <a:avLst/>
          </a:prstGeom>
        </p:spPr>
        <p:txBody>
          <a:bodyPr wrap="square">
            <a:spAutoFit/>
          </a:bodyPr>
          <a:lstStyle/>
          <a:p>
            <a:pPr marL="342900" indent="-342900">
              <a:buFont typeface="Arial" panose="020B0604020202020204" pitchFamily="34" charset="0"/>
              <a:buChar char="•"/>
            </a:pPr>
            <a:r>
              <a:rPr lang="en-GB" sz="2000" dirty="0" smtClean="0">
                <a:latin typeface="Arial" pitchFamily="34" charset="0"/>
                <a:cs typeface="Arial" pitchFamily="34" charset="0"/>
              </a:rPr>
              <a:t>Slow development of Apprenticeship Standards </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Information slow to emerge from Skills Funding Agency about changes ahead</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Adoption of different models of Apprenticeship delivery and where support will come from</a:t>
            </a:r>
          </a:p>
          <a:p>
            <a:pPr marL="342900" indent="-342900">
              <a:buFont typeface="Arial" panose="020B0604020202020204" pitchFamily="34" charset="0"/>
              <a:buChar char="•"/>
            </a:pPr>
            <a:endParaRPr lang="en-GB" sz="2000" dirty="0" smtClean="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Management of significant income/expenditure stream via HMRC, Provider Network and Skills Funding Agency</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Getting buy in from wider Group of companies </a:t>
            </a:r>
          </a:p>
          <a:p>
            <a:pPr marL="342900" indent="-342900">
              <a:buFont typeface="Arial" panose="020B0604020202020204" pitchFamily="34" charset="0"/>
              <a:buChar char="•"/>
            </a:pPr>
            <a:endParaRPr lang="en-GB" sz="2000" dirty="0">
              <a:latin typeface="Arial" pitchFamily="34" charset="0"/>
              <a:cs typeface="Arial" pitchFamily="34" charset="0"/>
            </a:endParaRPr>
          </a:p>
          <a:p>
            <a:pPr marL="342900" indent="-342900">
              <a:buFont typeface="Arial" panose="020B0604020202020204" pitchFamily="34" charset="0"/>
              <a:buChar char="•"/>
            </a:pPr>
            <a:r>
              <a:rPr lang="en-GB" sz="2000" dirty="0" smtClean="0">
                <a:latin typeface="Arial" pitchFamily="34" charset="0"/>
                <a:cs typeface="Arial" pitchFamily="34" charset="0"/>
              </a:rPr>
              <a:t>Higher levels of bureaucracy – not our day job!</a:t>
            </a:r>
            <a:endParaRPr lang="en-GB" sz="2000" dirty="0">
              <a:latin typeface="Arial" pitchFamily="34" charset="0"/>
              <a:cs typeface="Arial" pitchFamily="34" charset="0"/>
            </a:endParaRPr>
          </a:p>
          <a:p>
            <a:endParaRPr lang="en-GB" sz="2000" dirty="0" smtClean="0">
              <a:latin typeface="Arial" pitchFamily="34" charset="0"/>
              <a:cs typeface="Arial" pitchFamily="34" charset="0"/>
            </a:endParaRPr>
          </a:p>
        </p:txBody>
      </p:sp>
      <p:sp>
        <p:nvSpPr>
          <p:cNvPr id="11" name="Rectangle 10"/>
          <p:cNvSpPr/>
          <p:nvPr/>
        </p:nvSpPr>
        <p:spPr>
          <a:xfrm>
            <a:off x="683568" y="260648"/>
            <a:ext cx="6840760" cy="1323439"/>
          </a:xfrm>
          <a:prstGeom prst="rect">
            <a:avLst/>
          </a:prstGeom>
        </p:spPr>
        <p:txBody>
          <a:bodyPr wrap="square">
            <a:spAutoFit/>
          </a:bodyPr>
          <a:lstStyle/>
          <a:p>
            <a:r>
              <a:rPr lang="en-GB" sz="4000" dirty="0" smtClean="0"/>
              <a:t>Employer Challenges with Apprenticeship Levy </a:t>
            </a:r>
            <a:endParaRPr lang="en-GB" sz="4000" dirty="0"/>
          </a:p>
        </p:txBody>
      </p:sp>
    </p:spTree>
    <p:extLst>
      <p:ext uri="{BB962C8B-B14F-4D97-AF65-F5344CB8AC3E}">
        <p14:creationId xmlns:p14="http://schemas.microsoft.com/office/powerpoint/2010/main" val="1151555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0" y="1438275"/>
            <a:ext cx="9144000" cy="0"/>
          </a:xfrm>
          <a:prstGeom prst="line">
            <a:avLst/>
          </a:prstGeom>
          <a:noFill/>
          <a:ln w="15875">
            <a:solidFill>
              <a:srgbClr val="FFC000"/>
            </a:solidFill>
            <a:round/>
            <a:headEnd/>
            <a:tailEnd/>
          </a:ln>
          <a:effectLst/>
        </p:spPr>
        <p:txBody>
          <a:bodyPr wrap="none" anchor="ctr"/>
          <a:lstStyle/>
          <a:p>
            <a:endParaRPr lang="en-GB"/>
          </a:p>
        </p:txBody>
      </p:sp>
      <p:sp>
        <p:nvSpPr>
          <p:cNvPr id="6" name="Rectangle 5"/>
          <p:cNvSpPr/>
          <p:nvPr/>
        </p:nvSpPr>
        <p:spPr>
          <a:xfrm>
            <a:off x="323528" y="116633"/>
            <a:ext cx="7128792" cy="646331"/>
          </a:xfrm>
          <a:prstGeom prst="rect">
            <a:avLst/>
          </a:prstGeom>
        </p:spPr>
        <p:txBody>
          <a:bodyPr wrap="square">
            <a:spAutoFit/>
          </a:bodyPr>
          <a:lstStyle/>
          <a:p>
            <a:endParaRPr lang="en-GB" b="1" dirty="0"/>
          </a:p>
          <a:p>
            <a:endParaRPr lang="en-GB" b="1" dirty="0" smtClean="0"/>
          </a:p>
        </p:txBody>
      </p:sp>
      <p:sp>
        <p:nvSpPr>
          <p:cNvPr id="7" name="Rectangle 6"/>
          <p:cNvSpPr/>
          <p:nvPr/>
        </p:nvSpPr>
        <p:spPr>
          <a:xfrm>
            <a:off x="467544" y="1556792"/>
            <a:ext cx="7848872" cy="800219"/>
          </a:xfrm>
          <a:prstGeom prst="rect">
            <a:avLst/>
          </a:prstGeom>
        </p:spPr>
        <p:txBody>
          <a:bodyPr wrap="square">
            <a:spAutoFit/>
          </a:bodyPr>
          <a:lstStyle/>
          <a:p>
            <a:pPr lvl="0">
              <a:spcBef>
                <a:spcPts val="600"/>
              </a:spcBef>
              <a:spcAft>
                <a:spcPts val="600"/>
              </a:spcAft>
              <a:buFont typeface="Arial" pitchFamily="34" charset="0"/>
              <a:buChar char="•"/>
            </a:pPr>
            <a:endParaRPr lang="en-US" dirty="0" smtClean="0"/>
          </a:p>
          <a:p>
            <a:pPr lvl="0">
              <a:spcBef>
                <a:spcPts val="600"/>
              </a:spcBef>
              <a:spcAft>
                <a:spcPts val="600"/>
              </a:spcAft>
              <a:buFont typeface="Arial" pitchFamily="34" charset="0"/>
              <a:buChar char="•"/>
            </a:pPr>
            <a:endParaRPr lang="en-US" baseline="0" dirty="0" smtClean="0"/>
          </a:p>
        </p:txBody>
      </p:sp>
      <p:pic>
        <p:nvPicPr>
          <p:cNvPr id="8" name="Picture 5" descr="C:\Users\fparsons\AppData\Local\Microsoft\Windows\Temporary Internet Files\Content.Outlook\9QD04B7D\APPs_Top_100_Employer_2015_White_cmyk.jpg"/>
          <p:cNvPicPr>
            <a:picLocks noChangeAspect="1" noChangeArrowheads="1"/>
          </p:cNvPicPr>
          <p:nvPr/>
        </p:nvPicPr>
        <p:blipFill>
          <a:blip r:embed="rId3" cstate="print"/>
          <a:srcRect/>
          <a:stretch>
            <a:fillRect/>
          </a:stretch>
        </p:blipFill>
        <p:spPr bwMode="auto">
          <a:xfrm>
            <a:off x="8172450" y="188913"/>
            <a:ext cx="715963" cy="1181100"/>
          </a:xfrm>
          <a:prstGeom prst="rect">
            <a:avLst/>
          </a:prstGeom>
          <a:noFill/>
          <a:ln w="9525">
            <a:noFill/>
            <a:miter lim="800000"/>
            <a:headEnd/>
            <a:tailEnd/>
          </a:ln>
        </p:spPr>
      </p:pic>
      <p:pic>
        <p:nvPicPr>
          <p:cNvPr id="9" name="Picture 2" descr="Logo to act as a header and advert for South West Water">
            <a:hlinkClick r:id="rId4" tooltip="Link to Home"/>
          </p:cNvPr>
          <p:cNvPicPr>
            <a:picLocks noChangeAspect="1" noChangeArrowheads="1"/>
          </p:cNvPicPr>
          <p:nvPr/>
        </p:nvPicPr>
        <p:blipFill>
          <a:blip r:embed="rId5" cstate="print"/>
          <a:srcRect/>
          <a:stretch>
            <a:fillRect/>
          </a:stretch>
        </p:blipFill>
        <p:spPr bwMode="auto">
          <a:xfrm>
            <a:off x="6876256" y="5733256"/>
            <a:ext cx="2019300" cy="733426"/>
          </a:xfrm>
          <a:prstGeom prst="rect">
            <a:avLst/>
          </a:prstGeom>
          <a:noFill/>
        </p:spPr>
      </p:pic>
      <p:sp>
        <p:nvSpPr>
          <p:cNvPr id="10" name="Rectangle 9"/>
          <p:cNvSpPr/>
          <p:nvPr/>
        </p:nvSpPr>
        <p:spPr>
          <a:xfrm>
            <a:off x="755576" y="1628800"/>
            <a:ext cx="7776864" cy="707886"/>
          </a:xfrm>
          <a:prstGeom prst="rect">
            <a:avLst/>
          </a:prstGeom>
        </p:spPr>
        <p:txBody>
          <a:bodyPr wrap="square">
            <a:spAutoFit/>
          </a:bodyPr>
          <a:lstStyle/>
          <a:p>
            <a:r>
              <a:rPr lang="en-GB" sz="2000" dirty="0" smtClean="0">
                <a:latin typeface="Arial" pitchFamily="34" charset="0"/>
                <a:cs typeface="Arial" pitchFamily="34" charset="0"/>
              </a:rPr>
              <a:t> </a:t>
            </a:r>
          </a:p>
          <a:p>
            <a:endParaRPr lang="en-GB" sz="2000" dirty="0" smtClean="0">
              <a:latin typeface="Arial" pitchFamily="34" charset="0"/>
              <a:cs typeface="Arial" pitchFamily="34" charset="0"/>
            </a:endParaRPr>
          </a:p>
        </p:txBody>
      </p:sp>
      <p:sp>
        <p:nvSpPr>
          <p:cNvPr id="11" name="Rectangle 10"/>
          <p:cNvSpPr/>
          <p:nvPr/>
        </p:nvSpPr>
        <p:spPr>
          <a:xfrm>
            <a:off x="683568" y="260648"/>
            <a:ext cx="6840760" cy="769441"/>
          </a:xfrm>
          <a:prstGeom prst="rect">
            <a:avLst/>
          </a:prstGeom>
        </p:spPr>
        <p:txBody>
          <a:bodyPr wrap="square">
            <a:spAutoFit/>
          </a:bodyPr>
          <a:lstStyle/>
          <a:p>
            <a:r>
              <a:rPr lang="en-GB" sz="4400" dirty="0" smtClean="0"/>
              <a:t>Question Time</a:t>
            </a:r>
            <a:endParaRPr lang="en-GB" sz="4400" dirty="0"/>
          </a:p>
        </p:txBody>
      </p:sp>
    </p:spTree>
    <p:extLst>
      <p:ext uri="{BB962C8B-B14F-4D97-AF65-F5344CB8AC3E}">
        <p14:creationId xmlns:p14="http://schemas.microsoft.com/office/powerpoint/2010/main" val="2677384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1343</Words>
  <Application>Microsoft Office PowerPoint</Application>
  <PresentationFormat>On-screen Show (4:3)</PresentationFormat>
  <Paragraphs>154</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 South West Water Apprentice Class of 2015!</vt:lpstr>
      <vt:lpstr>PowerPoint Presentation</vt:lpstr>
      <vt:lpstr>PowerPoint Presentation</vt:lpstr>
      <vt:lpstr>South West Water receive SW Regional   Large Employer of Year at  National Apprenticeship Awards 2015</vt:lpstr>
      <vt:lpstr>Jamie Lucas receiving the South Devon College  Engineering Apprentice of the Year award 2014</vt:lpstr>
      <vt:lpstr>PowerPoint Presentation</vt:lpstr>
      <vt:lpstr>PowerPoint Presentation</vt:lpstr>
      <vt:lpstr>Apprenticeship Levy</vt:lpstr>
      <vt:lpstr>PowerPoint Presentation</vt:lpstr>
      <vt:lpstr>PowerPoint Presentation</vt:lpstr>
      <vt:lpstr>PowerPoint Presentation</vt:lpstr>
    </vt:vector>
  </TitlesOfParts>
  <Company>South West Water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Parsons, Fiona</dc:creator>
  <cp:lastModifiedBy>Thomas, Oenone</cp:lastModifiedBy>
  <cp:revision>128</cp:revision>
  <dcterms:created xsi:type="dcterms:W3CDTF">2015-01-28T09:47:22Z</dcterms:created>
  <dcterms:modified xsi:type="dcterms:W3CDTF">2016-05-26T13:57:41Z</dcterms:modified>
</cp:coreProperties>
</file>