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</p:sldMasterIdLst>
  <p:notesMasterIdLst>
    <p:notesMasterId r:id="rId15"/>
  </p:notesMasterIdLst>
  <p:sldIdLst>
    <p:sldId id="267" r:id="rId2"/>
    <p:sldId id="304" r:id="rId3"/>
    <p:sldId id="317" r:id="rId4"/>
    <p:sldId id="307" r:id="rId5"/>
    <p:sldId id="313" r:id="rId6"/>
    <p:sldId id="296" r:id="rId7"/>
    <p:sldId id="309" r:id="rId8"/>
    <p:sldId id="308" r:id="rId9"/>
    <p:sldId id="312" r:id="rId10"/>
    <p:sldId id="314" r:id="rId11"/>
    <p:sldId id="315" r:id="rId12"/>
    <p:sldId id="316" r:id="rId13"/>
    <p:sldId id="279" r:id="rId14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">
          <p15:clr>
            <a:srgbClr val="A4A3A4"/>
          </p15:clr>
        </p15:guide>
        <p15:guide id="2" pos="2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69" autoAdjust="0"/>
  </p:normalViewPr>
  <p:slideViewPr>
    <p:cSldViewPr snapToGrid="0" snapToObjects="1" showGuides="1">
      <p:cViewPr varScale="1">
        <p:scale>
          <a:sx n="63" d="100"/>
          <a:sy n="63" d="100"/>
        </p:scale>
        <p:origin x="558" y="60"/>
      </p:cViewPr>
      <p:guideLst>
        <p:guide orient="horz" pos="256"/>
        <p:guide pos="24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684AC-DA89-4692-B5EF-0149367B92C0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B9D11-DE04-465D-A9C7-BCE192432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240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562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153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sz="1200" dirty="0" smtClean="0">
                <a:solidFill>
                  <a:srgbClr val="808080"/>
                </a:solidFill>
                <a:latin typeface="Arial" charset="0"/>
              </a:rPr>
              <a:t>According to ONS UK output per hour in 2014 was 20% below the average for the rest of the major G7 advanced economies -  the widest productivity gap since estimates began in 1991. </a:t>
            </a:r>
          </a:p>
          <a:p>
            <a:pPr marL="0" lvl="0" indent="0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GB" sz="1200" dirty="0" smtClean="0">
              <a:solidFill>
                <a:srgbClr val="808080"/>
              </a:solidFill>
              <a:latin typeface="Arial" charset="0"/>
            </a:endParaRPr>
          </a:p>
          <a:p>
            <a:pPr marL="342900" lvl="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sz="1200" dirty="0" smtClean="0">
                <a:solidFill>
                  <a:srgbClr val="808080"/>
                </a:solidFill>
                <a:latin typeface="Arial" charset="0"/>
              </a:rPr>
              <a:t>Skills are a key driver of productivity. </a:t>
            </a: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Consistent and dramatic decline. Annual Population Survey… individuals are asked if they’ve been trained.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Again… many of these can only be learned on the job. </a:t>
            </a: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many academic ones.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 relate to adoption of behaviours and attitudes </a:t>
            </a:r>
            <a:r>
              <a:rPr lang="en-GB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…. Only acquired as a result of being in work</a:t>
            </a: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…. Begs the question of what do we mean by ‘learning’ … Wenger and Lave….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17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92328" y="9446340"/>
            <a:ext cx="2879909" cy="46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92" tIns="46347" rIns="92692" bIns="46347" anchor="b"/>
          <a:lstStyle>
            <a:lvl1pPr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B7096440-4D4D-4976-BA16-73C31B27E81A}" type="slidenum">
              <a:rPr lang="en-GB" altLang="en-US" sz="1200" b="0"/>
              <a:pPr algn="r" eaLnBrk="1" hangingPunct="1"/>
              <a:t>9</a:t>
            </a:fld>
            <a:endParaRPr lang="en-GB" altLang="en-US" sz="1200" b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9699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92328" y="9446340"/>
            <a:ext cx="2879909" cy="46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92" tIns="46347" rIns="92692" bIns="46347" anchor="b"/>
          <a:lstStyle>
            <a:lvl1pPr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B7096440-4D4D-4976-BA16-73C31B27E81A}" type="slidenum">
              <a:rPr lang="en-GB" altLang="en-US" sz="1200" b="0"/>
              <a:pPr algn="r" eaLnBrk="1" hangingPunct="1"/>
              <a:t>10</a:t>
            </a:fld>
            <a:endParaRPr lang="en-GB" altLang="en-US" sz="1200" b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1335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Wider Societal</a:t>
            </a:r>
            <a:r>
              <a:rPr lang="en-GB" baseline="0" dirty="0" smtClean="0"/>
              <a:t> benefit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290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92328" y="9446340"/>
            <a:ext cx="2879909" cy="46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92" tIns="46347" rIns="92692" bIns="46347" anchor="b"/>
          <a:lstStyle>
            <a:lvl1pPr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27100">
              <a:defRPr sz="24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B7096440-4D4D-4976-BA16-73C31B27E81A}" type="slidenum">
              <a:rPr lang="en-GB" altLang="en-US" sz="1200" b="0"/>
              <a:pPr algn="r" eaLnBrk="1" hangingPunct="1"/>
              <a:t>12</a:t>
            </a:fld>
            <a:endParaRPr lang="en-GB" altLang="en-US" sz="1200" b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04625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9D11-DE04-465D-A9C7-BCE19243285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838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4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72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4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9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2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5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36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20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9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1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5FF64-71D4-9C40-A778-6C49B0848461}" type="datetimeFigureOut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88092-BA19-5540-9279-96EE9364F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9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b.neild@exeter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owerpointTitle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769" y="-2850"/>
            <a:ext cx="9174769" cy="686085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225092" y="5556406"/>
            <a:ext cx="6748283" cy="56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rPr>
              <a:t>EHOD Skills Plan – Evidence Base</a:t>
            </a:r>
            <a:endParaRPr lang="en-US" sz="3100" dirty="0">
              <a:solidFill>
                <a:schemeClr val="tx1">
                  <a:lumMod val="50000"/>
                  <a:lumOff val="50000"/>
                </a:schemeClr>
              </a:solidFill>
              <a:cs typeface="+mn-cs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248851" y="6124090"/>
            <a:ext cx="7772400" cy="394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Ben Neild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42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E Corporate Ppoi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Economy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5913" y="1464945"/>
            <a:ext cx="8532141" cy="418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GB" sz="2200" dirty="0" smtClean="0">
                <a:latin typeface="Arial" charset="0"/>
              </a:rPr>
              <a:t>Slides on the Economy present a picture of: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sz="2200" dirty="0" smtClean="0">
                <a:latin typeface="Arial" charset="0"/>
              </a:rPr>
              <a:t>Rapid local employment growth</a:t>
            </a:r>
            <a:endParaRPr lang="en-GB" sz="2200" dirty="0"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sz="2200" dirty="0" smtClean="0">
                <a:latin typeface="Arial" charset="0"/>
              </a:rPr>
              <a:t>Tightening labour market locally and nationally</a:t>
            </a:r>
            <a:endParaRPr lang="en-GB" sz="2200" dirty="0">
              <a:latin typeface="Arial" charset="0"/>
            </a:endParaRP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sz="2200" dirty="0" smtClean="0">
                <a:latin typeface="Arial" charset="0"/>
              </a:rPr>
              <a:t>Growth in unfilled vacancies &amp; skills shortage vacancies</a:t>
            </a:r>
          </a:p>
          <a:p>
            <a:pPr marL="342900" indent="-342900">
              <a:lnSpc>
                <a:spcPct val="16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sz="2200" dirty="0" smtClean="0">
                <a:latin typeface="Arial" charset="0"/>
              </a:rPr>
              <a:t>Benefits of growth that are not being shared by local residents</a:t>
            </a:r>
            <a:endParaRPr lang="en-GB" sz="2200" dirty="0">
              <a:latin typeface="Arial" charset="0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88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0520" y="279400"/>
            <a:ext cx="847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Productivity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19" y="2027386"/>
            <a:ext cx="862584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00" b="1" dirty="0">
                <a:latin typeface="Arial" charset="0"/>
              </a:rPr>
              <a:t>GDP &amp; Output per head, constant prices, Q1 2008 = 100</a:t>
            </a: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48" y="2471315"/>
            <a:ext cx="7551783" cy="429622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74319" y="889704"/>
            <a:ext cx="862584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 smtClean="0">
                <a:latin typeface="Arial" charset="0"/>
              </a:rPr>
              <a:t>GDP is rising, but as a result of employment growth. Output per head is lower than before the crash. Wages &amp; standards of living are not rising as they should. </a:t>
            </a:r>
            <a:endParaRPr lang="en-GB" sz="19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37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UoE Corporate Ppoint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" y="279400"/>
            <a:ext cx="847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Time off to train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" y="5499762"/>
            <a:ext cx="862584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latin typeface="Arial" charset="0"/>
              </a:rPr>
              <a:t>Number of employees working fewer hours because of training</a:t>
            </a:r>
            <a:endParaRPr lang="en-GB" sz="1900" dirty="0"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30" t="38500" r="7038" b="14451"/>
          <a:stretch/>
        </p:blipFill>
        <p:spPr bwMode="auto">
          <a:xfrm>
            <a:off x="164010" y="959998"/>
            <a:ext cx="8810172" cy="453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52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point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" y="198850"/>
            <a:ext cx="8473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62AB"/>
                </a:solidFill>
                <a:latin typeface="Arial" charset="0"/>
              </a:rPr>
              <a:t>% Employers adopting High Performance Working Practices</a:t>
            </a:r>
            <a:endParaRPr lang="en-GB" sz="2400" dirty="0">
              <a:solidFill>
                <a:srgbClr val="0062AB"/>
              </a:solidFill>
              <a:latin typeface="Arial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4"/>
          <a:srcRect l="52965" t="18650" r="7431" b="6454"/>
          <a:stretch/>
        </p:blipFill>
        <p:spPr bwMode="auto">
          <a:xfrm>
            <a:off x="0" y="725714"/>
            <a:ext cx="9159841" cy="61322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456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point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" y="140794"/>
            <a:ext cx="847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High Performance Working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4"/>
          <a:srcRect l="52822" t="18172" r="8024" b="6561"/>
          <a:stretch/>
        </p:blipFill>
        <p:spPr bwMode="auto">
          <a:xfrm>
            <a:off x="-39059" y="736584"/>
            <a:ext cx="9169873" cy="6147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31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point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" y="416560"/>
            <a:ext cx="847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Skills Gaps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4"/>
          <a:srcRect l="50830" t="12043" r="997" b="4485"/>
          <a:stretch/>
        </p:blipFill>
        <p:spPr bwMode="auto">
          <a:xfrm>
            <a:off x="812800" y="1059544"/>
            <a:ext cx="7431314" cy="47461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9972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point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" y="503644"/>
            <a:ext cx="847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62AB"/>
                </a:solidFill>
                <a:latin typeface="Arial" charset="0"/>
              </a:rPr>
              <a:t>Skills Gaps</a:t>
            </a:r>
            <a:endParaRPr lang="en-GB" sz="2800" dirty="0">
              <a:solidFill>
                <a:srgbClr val="0062AB"/>
              </a:solidFill>
              <a:latin typeface="Arial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4"/>
          <a:srcRect l="50830" t="19521" r="830" b="12365"/>
          <a:stretch/>
        </p:blipFill>
        <p:spPr bwMode="auto">
          <a:xfrm>
            <a:off x="725714" y="1320801"/>
            <a:ext cx="7692572" cy="44123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9972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owerpoint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7170" name="Text Box 1031"/>
          <p:cNvSpPr txBox="1">
            <a:spLocks noChangeArrowheads="1"/>
          </p:cNvSpPr>
          <p:nvPr/>
        </p:nvSpPr>
        <p:spPr bwMode="auto">
          <a:xfrm>
            <a:off x="0" y="363538"/>
            <a:ext cx="6562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de-DE" altLang="en-US" sz="2000">
              <a:latin typeface="Calibri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95137" y="188682"/>
            <a:ext cx="81678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 smtClean="0">
                <a:solidFill>
                  <a:srgbClr val="0062AB"/>
                </a:solidFill>
                <a:latin typeface="Arial" charset="0"/>
              </a:rPr>
              <a:t>Degree Apprenticeships – University view</a:t>
            </a:r>
            <a:endParaRPr lang="en-US" sz="2800" b="1" dirty="0">
              <a:solidFill>
                <a:srgbClr val="0062AB"/>
              </a:solidFill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71450" y="894891"/>
            <a:ext cx="8669525" cy="5396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00025">
              <a:lnSpc>
                <a:spcPts val="2200"/>
              </a:lnSpc>
              <a:spcBef>
                <a:spcPts val="1400"/>
              </a:spcBef>
              <a:defRPr/>
            </a:pPr>
            <a:r>
              <a:rPr lang="en-GB" sz="2000" dirty="0" smtClean="0">
                <a:cs typeface="Arial" panose="020B0604020202020204" pitchFamily="34" charset="0"/>
              </a:rPr>
              <a:t>Degree </a:t>
            </a:r>
            <a:r>
              <a:rPr lang="en-GB" sz="2000" dirty="0">
                <a:cs typeface="Arial" panose="020B0604020202020204" pitchFamily="34" charset="0"/>
              </a:rPr>
              <a:t>Apprenticeships </a:t>
            </a:r>
            <a:r>
              <a:rPr lang="en-GB" sz="2000" dirty="0" smtClean="0">
                <a:cs typeface="Arial" panose="020B0604020202020204" pitchFamily="34" charset="0"/>
              </a:rPr>
              <a:t>should open a choice for young people, between</a:t>
            </a:r>
            <a:r>
              <a:rPr lang="en-GB" sz="2000" dirty="0">
                <a:cs typeface="Arial" panose="020B0604020202020204" pitchFamily="34" charset="0"/>
              </a:rPr>
              <a:t>:</a:t>
            </a:r>
          </a:p>
          <a:p>
            <a:pPr marL="657225" indent="-457200">
              <a:lnSpc>
                <a:spcPts val="2200"/>
              </a:lnSpc>
              <a:spcBef>
                <a:spcPts val="1400"/>
              </a:spcBef>
              <a:buFont typeface="+mj-lt"/>
              <a:buAutoNum type="arabicPeriod"/>
              <a:defRPr/>
            </a:pPr>
            <a:r>
              <a:rPr lang="en-GB" sz="2000" dirty="0" smtClean="0">
                <a:cs typeface="Arial" panose="020B0604020202020204" pitchFamily="34" charset="0"/>
              </a:rPr>
              <a:t>The </a:t>
            </a:r>
            <a:r>
              <a:rPr lang="en-GB" sz="2000" dirty="0">
                <a:cs typeface="Arial" panose="020B0604020202020204" pitchFamily="34" charset="0"/>
              </a:rPr>
              <a:t>traditional route to a </a:t>
            </a:r>
            <a:r>
              <a:rPr lang="en-GB" sz="2000" dirty="0" smtClean="0">
                <a:cs typeface="Arial" panose="020B0604020202020204" pitchFamily="34" charset="0"/>
              </a:rPr>
              <a:t>degree -  full-time </a:t>
            </a:r>
            <a:r>
              <a:rPr lang="en-GB" sz="2000" dirty="0">
                <a:cs typeface="Arial" panose="020B0604020202020204" pitchFamily="34" charset="0"/>
              </a:rPr>
              <a:t>academic learning, an engaging ‘student experience’, graduation with an average debt of £44,000, enhanced employment prospects but no immediate job;</a:t>
            </a:r>
          </a:p>
          <a:p>
            <a:pPr marL="657225" indent="-457200">
              <a:lnSpc>
                <a:spcPts val="2200"/>
              </a:lnSpc>
              <a:spcBef>
                <a:spcPts val="1400"/>
              </a:spcBef>
              <a:buFont typeface="+mj-lt"/>
              <a:buAutoNum type="arabicPeriod"/>
              <a:defRPr/>
            </a:pPr>
            <a:r>
              <a:rPr lang="en-GB" sz="2000" dirty="0" smtClean="0">
                <a:cs typeface="Arial" panose="020B0604020202020204" pitchFamily="34" charset="0"/>
              </a:rPr>
              <a:t>An </a:t>
            </a:r>
            <a:r>
              <a:rPr lang="en-GB" sz="2000" dirty="0">
                <a:cs typeface="Arial" panose="020B0604020202020204" pitchFamily="34" charset="0"/>
              </a:rPr>
              <a:t>Apprenticeship route to the same qualification, acquired free of debt over four or five years of earning while learning with the prospect of continued employment post-graduation. </a:t>
            </a:r>
          </a:p>
          <a:p>
            <a:pPr marL="200025">
              <a:lnSpc>
                <a:spcPts val="2200"/>
              </a:lnSpc>
              <a:spcBef>
                <a:spcPts val="2800"/>
              </a:spcBef>
              <a:defRPr/>
            </a:pPr>
            <a:r>
              <a:rPr lang="en-GB" sz="2000" dirty="0" smtClean="0">
                <a:cs typeface="Arial" panose="020B0604020202020204" pitchFamily="34" charset="0"/>
              </a:rPr>
              <a:t>Degree </a:t>
            </a:r>
            <a:r>
              <a:rPr lang="en-GB" sz="2000" dirty="0">
                <a:cs typeface="Arial" panose="020B0604020202020204" pitchFamily="34" charset="0"/>
              </a:rPr>
              <a:t>Apprenticeships </a:t>
            </a:r>
            <a:r>
              <a:rPr lang="en-GB" sz="2000" dirty="0" smtClean="0">
                <a:cs typeface="Arial" panose="020B0604020202020204" pitchFamily="34" charset="0"/>
              </a:rPr>
              <a:t>may prove an </a:t>
            </a:r>
            <a:r>
              <a:rPr lang="en-GB" sz="2000" dirty="0">
                <a:cs typeface="Arial" panose="020B0604020202020204" pitchFamily="34" charset="0"/>
              </a:rPr>
              <a:t>attractive </a:t>
            </a:r>
            <a:r>
              <a:rPr lang="en-GB" sz="2000" dirty="0" smtClean="0">
                <a:cs typeface="Arial" panose="020B0604020202020204" pitchFamily="34" charset="0"/>
              </a:rPr>
              <a:t>proposition for:</a:t>
            </a:r>
          </a:p>
          <a:p>
            <a:pPr marL="361950" indent="-180975">
              <a:lnSpc>
                <a:spcPts val="22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cs typeface="Arial" panose="020B0604020202020204" pitchFamily="34" charset="0"/>
              </a:rPr>
              <a:t>a </a:t>
            </a:r>
            <a:r>
              <a:rPr lang="en-GB" sz="2000" dirty="0">
                <a:cs typeface="Arial" panose="020B0604020202020204" pitchFamily="34" charset="0"/>
              </a:rPr>
              <a:t>cohort of ambitious and </a:t>
            </a:r>
            <a:r>
              <a:rPr lang="en-GB" sz="2000" dirty="0" smtClean="0">
                <a:cs typeface="Arial" panose="020B0604020202020204" pitchFamily="34" charset="0"/>
              </a:rPr>
              <a:t> capable </a:t>
            </a:r>
            <a:r>
              <a:rPr lang="en-GB" sz="2000" dirty="0">
                <a:cs typeface="Arial" panose="020B0604020202020204" pitchFamily="34" charset="0"/>
              </a:rPr>
              <a:t>students with good </a:t>
            </a:r>
            <a:r>
              <a:rPr lang="en-GB" sz="2000" dirty="0" smtClean="0">
                <a:cs typeface="Arial" panose="020B0604020202020204" pitchFamily="34" charset="0"/>
              </a:rPr>
              <a:t> A </a:t>
            </a:r>
            <a:r>
              <a:rPr lang="en-GB" sz="2000" dirty="0">
                <a:cs typeface="Arial" panose="020B0604020202020204" pitchFamily="34" charset="0"/>
              </a:rPr>
              <a:t>level </a:t>
            </a:r>
            <a:r>
              <a:rPr lang="en-GB" sz="2000" dirty="0" smtClean="0">
                <a:cs typeface="Arial" panose="020B0604020202020204" pitchFamily="34" charset="0"/>
              </a:rPr>
              <a:t>results;</a:t>
            </a:r>
          </a:p>
          <a:p>
            <a:pPr marL="361950" indent="-180975">
              <a:lnSpc>
                <a:spcPts val="22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cs typeface="Arial" panose="020B0604020202020204" pitchFamily="34" charset="0"/>
              </a:rPr>
              <a:t>young people from the region with good results who do not progress to Exeter or any HEI.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50000"/>
              </a:spcBef>
              <a:defRPr/>
            </a:pPr>
            <a:r>
              <a:rPr lang="en-GB" sz="2000" dirty="0" smtClean="0"/>
              <a:t>A genuine opportunity to create a vocational pathway that is held in something like ‘parity of esteem’ with the academic route. </a:t>
            </a:r>
          </a:p>
          <a:p>
            <a:pPr marL="342900" lvl="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sz="2200" dirty="0" smtClean="0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384530" y="6286633"/>
            <a:ext cx="2760663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Population Profile, England, 2015</a:t>
            </a:r>
            <a:endParaRPr lang="en-US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788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owerpoint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7170" name="Text Box 1031"/>
          <p:cNvSpPr txBox="1">
            <a:spLocks noChangeArrowheads="1"/>
          </p:cNvSpPr>
          <p:nvPr/>
        </p:nvSpPr>
        <p:spPr bwMode="auto">
          <a:xfrm>
            <a:off x="0" y="363538"/>
            <a:ext cx="6562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de-DE" altLang="en-US" sz="2000">
              <a:latin typeface="Calibri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95137" y="188682"/>
            <a:ext cx="81678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 smtClean="0">
                <a:solidFill>
                  <a:srgbClr val="0062AB"/>
                </a:solidFill>
                <a:latin typeface="Arial" charset="0"/>
              </a:rPr>
              <a:t>Apprenticeships</a:t>
            </a:r>
            <a:endParaRPr lang="en-US" sz="2800" b="1" dirty="0">
              <a:solidFill>
                <a:srgbClr val="0062AB"/>
              </a:solidFill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793293"/>
            <a:ext cx="8840975" cy="2096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00025">
              <a:lnSpc>
                <a:spcPts val="2400"/>
              </a:lnSpc>
              <a:spcBef>
                <a:spcPts val="1400"/>
              </a:spcBef>
              <a:defRPr/>
            </a:pPr>
            <a:r>
              <a:rPr lang="en-GB" sz="2200" dirty="0" smtClean="0">
                <a:cs typeface="Arial" panose="020B0604020202020204" pitchFamily="34" charset="0"/>
              </a:rPr>
              <a:t>A common misconception is that Apprenticeships are a route for employing / upskilling young people</a:t>
            </a:r>
            <a:r>
              <a:rPr lang="en-GB" sz="2200" dirty="0">
                <a:cs typeface="Arial" panose="020B0604020202020204" pitchFamily="34" charset="0"/>
              </a:rPr>
              <a:t>. </a:t>
            </a:r>
            <a:r>
              <a:rPr lang="en-GB" sz="2200" dirty="0" smtClean="0">
                <a:cs typeface="Arial" panose="020B0604020202020204" pitchFamily="34" charset="0"/>
              </a:rPr>
              <a:t>In reality, growth </a:t>
            </a:r>
            <a:r>
              <a:rPr lang="en-GB" sz="2200" dirty="0">
                <a:cs typeface="Arial" panose="020B0604020202020204" pitchFamily="34" charset="0"/>
              </a:rPr>
              <a:t>has mainly been achieved by increasing the number of adult apprenticeships. The number young </a:t>
            </a:r>
            <a:r>
              <a:rPr lang="en-GB" sz="2200" dirty="0" smtClean="0">
                <a:cs typeface="Arial" panose="020B0604020202020204" pitchFamily="34" charset="0"/>
              </a:rPr>
              <a:t>people starting </a:t>
            </a:r>
            <a:r>
              <a:rPr lang="en-GB" sz="2200" dirty="0">
                <a:cs typeface="Arial" panose="020B0604020202020204" pitchFamily="34" charset="0"/>
              </a:rPr>
              <a:t>Apprenticeships (the ‘Dual-system’ model) has changed little over the years. </a:t>
            </a:r>
          </a:p>
          <a:p>
            <a:pPr marL="200025">
              <a:lnSpc>
                <a:spcPts val="2200"/>
              </a:lnSpc>
              <a:spcBef>
                <a:spcPts val="1400"/>
              </a:spcBef>
              <a:defRPr/>
            </a:pPr>
            <a:endParaRPr lang="en-GB" sz="2200" dirty="0">
              <a:cs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32" y="2933820"/>
            <a:ext cx="6593411" cy="398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821285" y="2519196"/>
            <a:ext cx="46879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000" b="1" dirty="0" smtClean="0"/>
              <a:t>Apprenticeship Starts by Age (England</a:t>
            </a:r>
            <a:r>
              <a:rPr lang="en-GB" sz="2000" dirty="0" smtClean="0"/>
              <a:t>)</a:t>
            </a:r>
            <a:endParaRPr lang="en-GB" sz="2000" i="1" dirty="0"/>
          </a:p>
        </p:txBody>
      </p:sp>
    </p:spTree>
    <p:extLst>
      <p:ext uri="{BB962C8B-B14F-4D97-AF65-F5344CB8AC3E}">
        <p14:creationId xmlns:p14="http://schemas.microsoft.com/office/powerpoint/2010/main" val="6705577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160107"/>
            <a:ext cx="81678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dirty="0" smtClean="0">
                <a:solidFill>
                  <a:srgbClr val="0062AB"/>
                </a:solidFill>
                <a:latin typeface="Arial" charset="0"/>
              </a:rPr>
              <a:t>Dual System</a:t>
            </a:r>
            <a:endParaRPr lang="en-US" sz="3200" b="1" dirty="0">
              <a:solidFill>
                <a:srgbClr val="0062AB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95913" y="791022"/>
            <a:ext cx="853214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dirty="0" smtClean="0"/>
              <a:t>In Germany nearly 50% of young people enter the ‘Dual System’, acquiring skills/qualifications at Level 3 qualifications and above . This supported transition from education to the labour market reduces the differential between rates of youth and adult unemployment and provides essential intermediate, technical level skills.   </a:t>
            </a:r>
            <a:endParaRPr lang="en-GB" sz="2000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629275" y="4277172"/>
            <a:ext cx="3419475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1400" b="1" i="1" dirty="0" smtClean="0">
                <a:solidFill>
                  <a:srgbClr val="000000"/>
                </a:solidFill>
              </a:rPr>
              <a:t>“</a:t>
            </a:r>
            <a:r>
              <a:rPr lang="en-GB" sz="1400" b="1" i="1" dirty="0">
                <a:solidFill>
                  <a:srgbClr val="000000"/>
                </a:solidFill>
              </a:rPr>
              <a:t>In Austria, Germany and Switzerland around one in four employers offer apprenticeships. In England fewer than one in ten do. That's got to change</a:t>
            </a:r>
            <a:r>
              <a:rPr lang="en-GB" sz="1400" b="1" i="1" dirty="0" smtClean="0">
                <a:solidFill>
                  <a:srgbClr val="000000"/>
                </a:solidFill>
              </a:rPr>
              <a:t>.”</a:t>
            </a:r>
          </a:p>
          <a:p>
            <a:endParaRPr lang="en-GB" sz="1400" b="1" i="1" dirty="0">
              <a:solidFill>
                <a:srgbClr val="000000"/>
              </a:solidFill>
            </a:endParaRPr>
          </a:p>
          <a:p>
            <a:pPr algn="r"/>
            <a:r>
              <a:rPr lang="en-GB" sz="1400" b="1" dirty="0">
                <a:solidFill>
                  <a:srgbClr val="000000"/>
                </a:solidFill>
              </a:rPr>
              <a:t>George Osborne, Budget </a:t>
            </a:r>
            <a:r>
              <a:rPr lang="en-GB" sz="1400" b="1" dirty="0" smtClean="0">
                <a:solidFill>
                  <a:srgbClr val="000000"/>
                </a:solidFill>
              </a:rPr>
              <a:t>Speech</a:t>
            </a:r>
          </a:p>
          <a:p>
            <a:pPr algn="r"/>
            <a:r>
              <a:rPr lang="en-GB" sz="1400" b="1" dirty="0" smtClean="0">
                <a:solidFill>
                  <a:srgbClr val="000000"/>
                </a:solidFill>
              </a:rPr>
              <a:t>March 2011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95912" y="2476250"/>
            <a:ext cx="50830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Youth v. Adult Unemployment, Germany &amp; UK, 2014 </a:t>
            </a:r>
            <a:endParaRPr lang="en-US" sz="1400" b="1" dirty="0">
              <a:solidFill>
                <a:srgbClr val="00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92" y="2784027"/>
            <a:ext cx="5413257" cy="3022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171691" y="5508406"/>
            <a:ext cx="1207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Source: Eurostat</a:t>
            </a:r>
            <a:endParaRPr lang="en-GB" sz="1200" dirty="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5600699" y="2629556"/>
            <a:ext cx="341947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1400" b="1" i="1" dirty="0">
                <a:solidFill>
                  <a:srgbClr val="000000"/>
                </a:solidFill>
              </a:rPr>
              <a:t>In 2011, of 33 OECD countries, the UK was ranked 19th for low skills, 24th for intermediate skills, and 11th for high </a:t>
            </a:r>
            <a:r>
              <a:rPr lang="en-GB" sz="1400" b="1" i="1" dirty="0" smtClean="0">
                <a:solidFill>
                  <a:srgbClr val="000000"/>
                </a:solidFill>
              </a:rPr>
              <a:t>skills. </a:t>
            </a:r>
          </a:p>
          <a:p>
            <a:endParaRPr lang="en-GB" sz="1400" b="1" i="1" dirty="0" smtClean="0">
              <a:solidFill>
                <a:srgbClr val="000000"/>
              </a:solidFill>
            </a:endParaRPr>
          </a:p>
          <a:p>
            <a:pPr algn="r"/>
            <a:r>
              <a:rPr lang="en-GB" sz="1400" b="1" dirty="0" smtClean="0">
                <a:solidFill>
                  <a:srgbClr val="000000"/>
                </a:solidFill>
              </a:rPr>
              <a:t>Labour Market Story: the State of UK Skills</a:t>
            </a:r>
          </a:p>
          <a:p>
            <a:pPr algn="r"/>
            <a:r>
              <a:rPr lang="en-GB" sz="1400" b="1" dirty="0" smtClean="0">
                <a:solidFill>
                  <a:srgbClr val="000000"/>
                </a:solidFill>
              </a:rPr>
              <a:t> UKCES, March 2011</a:t>
            </a:r>
            <a:endParaRPr lang="en-US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21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oE Corporate Powerpoint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7170" name="Text Box 1031"/>
          <p:cNvSpPr txBox="1">
            <a:spLocks noChangeArrowheads="1"/>
          </p:cNvSpPr>
          <p:nvPr/>
        </p:nvSpPr>
        <p:spPr bwMode="auto">
          <a:xfrm>
            <a:off x="0" y="363538"/>
            <a:ext cx="6562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de-DE" altLang="en-US" sz="2000">
              <a:latin typeface="Calibri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95137" y="362850"/>
            <a:ext cx="81678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 smtClean="0">
                <a:solidFill>
                  <a:srgbClr val="0062AB"/>
                </a:solidFill>
                <a:latin typeface="Arial" charset="0"/>
              </a:rPr>
              <a:t>Apprenticeships</a:t>
            </a:r>
            <a:endParaRPr lang="en-US" sz="2800" b="1" dirty="0">
              <a:solidFill>
                <a:srgbClr val="0062AB"/>
              </a:solidFill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71450" y="894891"/>
            <a:ext cx="8669525" cy="449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00025">
              <a:lnSpc>
                <a:spcPts val="2200"/>
              </a:lnSpc>
              <a:spcBef>
                <a:spcPts val="1400"/>
              </a:spcBef>
              <a:defRPr/>
            </a:pPr>
            <a:endParaRPr lang="en-GB" sz="2000" dirty="0" smtClean="0">
              <a:cs typeface="Arial" panose="020B0604020202020204" pitchFamily="34" charset="0"/>
            </a:endParaRPr>
          </a:p>
          <a:p>
            <a:pPr marL="200025">
              <a:lnSpc>
                <a:spcPts val="2200"/>
              </a:lnSpc>
              <a:spcBef>
                <a:spcPts val="1400"/>
              </a:spcBef>
              <a:defRPr/>
            </a:pPr>
            <a:r>
              <a:rPr lang="en-GB" sz="2000" dirty="0" smtClean="0">
                <a:cs typeface="Arial" panose="020B0604020202020204" pitchFamily="34" charset="0"/>
              </a:rPr>
              <a:t>Apprenticeships provide an opportunity and incentive to review and systematise </a:t>
            </a:r>
          </a:p>
          <a:p>
            <a:pPr marL="542925" indent="-342900">
              <a:lnSpc>
                <a:spcPts val="22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cs typeface="Arial" panose="020B0604020202020204" pitchFamily="34" charset="0"/>
              </a:rPr>
              <a:t>Recruitment practices</a:t>
            </a:r>
          </a:p>
          <a:p>
            <a:pPr marL="542925" indent="-342900">
              <a:lnSpc>
                <a:spcPts val="22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cs typeface="Arial" panose="020B0604020202020204" pitchFamily="34" charset="0"/>
              </a:rPr>
              <a:t>Staff development and progression opportunities</a:t>
            </a:r>
          </a:p>
          <a:p>
            <a:pPr marL="200025">
              <a:lnSpc>
                <a:spcPts val="2200"/>
              </a:lnSpc>
              <a:spcBef>
                <a:spcPts val="1400"/>
              </a:spcBef>
              <a:defRPr/>
            </a:pPr>
            <a:r>
              <a:rPr lang="en-GB" sz="2000" dirty="0" smtClean="0">
                <a:cs typeface="Arial" panose="020B0604020202020204" pitchFamily="34" charset="0"/>
              </a:rPr>
              <a:t>They offer the opportunity to be demanding of training providers (like Exeter University &amp; Exeter College) setting out your needs, though providers still need to assess the likely demand cost-effectiveness. </a:t>
            </a:r>
          </a:p>
          <a:p>
            <a:pPr marL="200025">
              <a:lnSpc>
                <a:spcPts val="2200"/>
              </a:lnSpc>
              <a:spcBef>
                <a:spcPts val="1400"/>
              </a:spcBef>
              <a:defRPr/>
            </a:pPr>
            <a:r>
              <a:rPr lang="en-GB" sz="2000" dirty="0" smtClean="0">
                <a:cs typeface="Arial" panose="020B0604020202020204" pitchFamily="34" charset="0"/>
              </a:rPr>
              <a:t>Enables you to reach out into Schools, working in partnership with Colleges / Providers</a:t>
            </a:r>
          </a:p>
          <a:p>
            <a:pPr marL="542925" indent="-342900">
              <a:lnSpc>
                <a:spcPts val="22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cs typeface="Arial" panose="020B0604020202020204" pitchFamily="34" charset="0"/>
              </a:rPr>
              <a:t>To address issues of staff turn-over, in context of tightening labour market. </a:t>
            </a:r>
            <a:endParaRPr lang="en-GB" sz="2000" dirty="0">
              <a:cs typeface="Arial" panose="020B0604020202020204" pitchFamily="34" charset="0"/>
            </a:endParaRPr>
          </a:p>
          <a:p>
            <a:pPr marL="342900" lvl="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sz="2200" dirty="0" smtClean="0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384530" y="6286633"/>
            <a:ext cx="2760663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Population Profile, England, 2015</a:t>
            </a:r>
            <a:endParaRPr lang="en-US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938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oE Corporate Ppoint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143014" y="1729619"/>
            <a:ext cx="7454754" cy="177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sz="3200" b="1" dirty="0" smtClean="0">
                <a:solidFill>
                  <a:srgbClr val="0062AB"/>
                </a:solidFill>
                <a:latin typeface="Arial"/>
                <a:cs typeface="Arial"/>
              </a:rPr>
              <a:t>Thank You</a:t>
            </a:r>
            <a:endParaRPr lang="en-GB" sz="3200" b="1" dirty="0">
              <a:solidFill>
                <a:srgbClr val="0062AB"/>
              </a:solidFill>
              <a:latin typeface="Arial"/>
              <a:cs typeface="Arial"/>
            </a:endParaRPr>
          </a:p>
          <a:p>
            <a:pPr>
              <a:spcAft>
                <a:spcPts val="1000"/>
              </a:spcAft>
            </a:pPr>
            <a:endParaRPr lang="en-GB" sz="2700" dirty="0">
              <a:solidFill>
                <a:srgbClr val="7F7F7F"/>
              </a:solidFill>
              <a:latin typeface="Calibri" charset="0"/>
            </a:endParaRPr>
          </a:p>
          <a:p>
            <a:pPr>
              <a:spcAft>
                <a:spcPts val="1000"/>
              </a:spcAft>
            </a:pPr>
            <a:r>
              <a:rPr lang="en-US" sz="2700" dirty="0">
                <a:solidFill>
                  <a:srgbClr val="7F7F7F"/>
                </a:solidFill>
                <a:latin typeface="Calibri" charset="0"/>
              </a:rPr>
              <a:t> 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102961" y="4519313"/>
            <a:ext cx="7772400" cy="318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600" b="1" dirty="0">
                <a:solidFill>
                  <a:srgbClr val="7F7F7F"/>
                </a:solidFill>
                <a:latin typeface="Arial" charset="0"/>
              </a:rPr>
              <a:t>Contact us</a:t>
            </a:r>
            <a:r>
              <a:rPr lang="en-US" sz="1600" b="1" dirty="0" smtClean="0">
                <a:solidFill>
                  <a:srgbClr val="7F7F7F"/>
                </a:solidFill>
                <a:latin typeface="Arial" charset="0"/>
              </a:rPr>
              <a:t>:  Ben Neild</a:t>
            </a:r>
            <a:endParaRPr lang="en-US" sz="1600" dirty="0">
              <a:solidFill>
                <a:srgbClr val="7F7F7F"/>
              </a:solidFill>
              <a:latin typeface="Arial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119290" y="4862213"/>
            <a:ext cx="7772400" cy="662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600" dirty="0" smtClean="0">
                <a:solidFill>
                  <a:srgbClr val="7F7F7F"/>
                </a:solidFill>
                <a:latin typeface="Arial" charset="0"/>
                <a:hlinkClick r:id="rId4"/>
              </a:rPr>
              <a:t>b.neild@exeter.ac.uk</a:t>
            </a:r>
            <a:r>
              <a:rPr lang="en-US" sz="1600" dirty="0" smtClean="0">
                <a:solidFill>
                  <a:srgbClr val="7F7F7F"/>
                </a:solidFill>
                <a:latin typeface="Arial" charset="0"/>
              </a:rPr>
              <a:t>	</a:t>
            </a:r>
            <a:endParaRPr lang="en-US" sz="1600" dirty="0">
              <a:solidFill>
                <a:srgbClr val="7F7F7F"/>
              </a:solidFill>
              <a:latin typeface="Arial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600" dirty="0" smtClean="0">
                <a:solidFill>
                  <a:srgbClr val="7F7F7F"/>
                </a:solidFill>
                <a:latin typeface="Arial" charset="0"/>
              </a:rPr>
              <a:t>01392 264823</a:t>
            </a:r>
            <a:endParaRPr lang="en-US" sz="1600" dirty="0">
              <a:solidFill>
                <a:srgbClr val="7F7F7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85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704</Words>
  <Application>Microsoft Office PowerPoint</Application>
  <PresentationFormat>On-screen Show (4:3)</PresentationFormat>
  <Paragraphs>81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 Denman</dc:creator>
  <cp:lastModifiedBy>Thomas, Oenone</cp:lastModifiedBy>
  <cp:revision>109</cp:revision>
  <cp:lastPrinted>2015-10-01T16:42:47Z</cp:lastPrinted>
  <dcterms:created xsi:type="dcterms:W3CDTF">2011-11-15T11:28:50Z</dcterms:created>
  <dcterms:modified xsi:type="dcterms:W3CDTF">2016-05-26T13:56:57Z</dcterms:modified>
</cp:coreProperties>
</file>