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2" r:id="rId3"/>
    <p:sldId id="258" r:id="rId4"/>
    <p:sldId id="260" r:id="rId5"/>
    <p:sldId id="261" r:id="rId6"/>
    <p:sldId id="270" r:id="rId7"/>
    <p:sldId id="263" r:id="rId8"/>
    <p:sldId id="269" r:id="rId9"/>
    <p:sldId id="267" r:id="rId10"/>
  </p:sldIdLst>
  <p:sldSz cx="9144000" cy="6858000" type="screen4x3"/>
  <p:notesSz cx="6807200" cy="9906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353E"/>
    <a:srgbClr val="0F24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008" autoAdjust="0"/>
  </p:normalViewPr>
  <p:slideViewPr>
    <p:cSldViewPr>
      <p:cViewPr varScale="1">
        <p:scale>
          <a:sx n="104" d="100"/>
          <a:sy n="104" d="100"/>
        </p:scale>
        <p:origin x="20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howeg.EVOLVE\AppData\Local\Microsoft\Windows\Temporary%20Internet%20Files\Content.IE5\L5N3NFUO\cd8realahw_tcm77-351438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ctr">
              <a:defRPr sz="1300" b="0"/>
            </a:pPr>
            <a:r>
              <a:rPr lang="en-US" sz="1300" b="0" i="1" dirty="0"/>
              <a:t>GDP per hour worked for the UK and</a:t>
            </a:r>
            <a:r>
              <a:rPr lang="en-US" sz="1300" b="0" i="1" baseline="0" dirty="0"/>
              <a:t> </a:t>
            </a:r>
            <a:r>
              <a:rPr lang="en-US" sz="1300" b="0" i="1" baseline="0" dirty="0" smtClean="0"/>
              <a:t>comparator countries</a:t>
            </a:r>
            <a:r>
              <a:rPr lang="en-US" sz="1300" b="0" i="1" baseline="0" dirty="0"/>
              <a:t>, 2013</a:t>
            </a:r>
            <a:endParaRPr lang="en-US" sz="1300" b="0" i="1" dirty="0"/>
          </a:p>
        </c:rich>
      </c:tx>
      <c:layout>
        <c:manualLayout>
          <c:xMode val="edge"/>
          <c:yMode val="edge"/>
          <c:x val="1.2368988955791409E-2"/>
          <c:y val="4.9603516275969338E-2"/>
        </c:manualLayout>
      </c:layout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'Table 1'!$B$30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rgbClr val="0F243D"/>
            </a:solidFill>
          </c:spPr>
          <c:invertIfNegative val="0"/>
          <c:dPt>
            <c:idx val="5"/>
            <c:invertIfNegative val="0"/>
            <c:bubble3D val="0"/>
            <c:spPr>
              <a:solidFill>
                <a:srgbClr val="C00000"/>
              </a:solidFill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'Table 1'!$C$5:$L$5</c:f>
              <c:strCache>
                <c:ptCount val="9"/>
                <c:pt idx="0">
                  <c:v>Canada</c:v>
                </c:pt>
                <c:pt idx="1">
                  <c:v>France</c:v>
                </c:pt>
                <c:pt idx="2">
                  <c:v>Germany</c:v>
                </c:pt>
                <c:pt idx="3">
                  <c:v>Italy</c:v>
                </c:pt>
                <c:pt idx="4">
                  <c:v>Japan</c:v>
                </c:pt>
                <c:pt idx="5">
                  <c:v>UK</c:v>
                </c:pt>
                <c:pt idx="6">
                  <c:v>US</c:v>
                </c:pt>
                <c:pt idx="7">
                  <c:v>G7</c:v>
                </c:pt>
                <c:pt idx="8">
                  <c:v>G7 exc. UK</c:v>
                </c:pt>
              </c:strCache>
            </c:strRef>
          </c:cat>
          <c:val>
            <c:numRef>
              <c:f>'Table 1'!$C$30:$L$30</c:f>
              <c:numCache>
                <c:formatCode>0</c:formatCode>
                <c:ptCount val="9"/>
                <c:pt idx="0">
                  <c:v>101</c:v>
                </c:pt>
                <c:pt idx="1">
                  <c:v>128</c:v>
                </c:pt>
                <c:pt idx="2">
                  <c:v>129</c:v>
                </c:pt>
                <c:pt idx="3">
                  <c:v>109</c:v>
                </c:pt>
                <c:pt idx="4">
                  <c:v>85</c:v>
                </c:pt>
                <c:pt idx="5">
                  <c:v>100</c:v>
                </c:pt>
                <c:pt idx="6">
                  <c:v>130</c:v>
                </c:pt>
                <c:pt idx="7">
                  <c:v>116</c:v>
                </c:pt>
                <c:pt idx="8">
                  <c:v>117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348711656"/>
        <c:axId val="348714008"/>
      </c:barChart>
      <c:catAx>
        <c:axId val="34871165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300"/>
                </a:pPr>
                <a:r>
                  <a:rPr lang="en-GB" sz="1300" dirty="0"/>
                  <a:t>Indexed, UK = 100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348714008"/>
        <c:crosses val="autoZero"/>
        <c:auto val="1"/>
        <c:lblAlgn val="ctr"/>
        <c:lblOffset val="100"/>
        <c:noMultiLvlLbl val="0"/>
      </c:catAx>
      <c:valAx>
        <c:axId val="348714008"/>
        <c:scaling>
          <c:orientation val="minMax"/>
          <c:min val="80"/>
        </c:scaling>
        <c:delete val="0"/>
        <c:axPos val="b"/>
        <c:numFmt formatCode="0" sourceLinked="1"/>
        <c:majorTickMark val="out"/>
        <c:minorTickMark val="none"/>
        <c:tickLblPos val="nextTo"/>
        <c:crossAx val="348711656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8676367393176618E-2"/>
          <c:y val="1.8556846174179881E-2"/>
          <c:w val="0.90117503563231804"/>
          <c:h val="0.89384871987403702"/>
        </c:manualLayout>
      </c:layout>
      <c:lineChart>
        <c:grouping val="standard"/>
        <c:varyColors val="0"/>
        <c:ser>
          <c:idx val="0"/>
          <c:order val="0"/>
          <c:tx>
            <c:strRef>
              <c:f>Summary!$B$9</c:f>
              <c:strCache>
                <c:ptCount val="1"/>
                <c:pt idx="0">
                  <c:v>Training course away from workplace</c:v>
                </c:pt>
              </c:strCache>
            </c:strRef>
          </c:tx>
          <c:spPr>
            <a:ln>
              <a:solidFill>
                <a:srgbClr val="0F243D"/>
              </a:solidFill>
            </a:ln>
          </c:spPr>
          <c:marker>
            <c:symbol val="none"/>
          </c:marker>
          <c:cat>
            <c:numRef>
              <c:f>Summary!$C$2:$Y$2</c:f>
              <c:numCache>
                <c:formatCode>General</c:formatCode>
                <c:ptCount val="23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</c:numCache>
            </c:numRef>
          </c:cat>
          <c:val>
            <c:numRef>
              <c:f>Summary!$C$9:$Y$9</c:f>
              <c:numCache>
                <c:formatCode>_-* #,##0_-;\-* #,##0_-;_-* "-"??_-;_-@_-</c:formatCode>
                <c:ptCount val="23"/>
                <c:pt idx="0">
                  <c:v>141600</c:v>
                </c:pt>
                <c:pt idx="1">
                  <c:v>154674</c:v>
                </c:pt>
                <c:pt idx="2">
                  <c:v>150309</c:v>
                </c:pt>
                <c:pt idx="3">
                  <c:v>141433</c:v>
                </c:pt>
                <c:pt idx="4">
                  <c:v>140316</c:v>
                </c:pt>
                <c:pt idx="5">
                  <c:v>117940</c:v>
                </c:pt>
                <c:pt idx="6">
                  <c:v>147121</c:v>
                </c:pt>
                <c:pt idx="7">
                  <c:v>185078</c:v>
                </c:pt>
                <c:pt idx="8">
                  <c:v>154698</c:v>
                </c:pt>
                <c:pt idx="9">
                  <c:v>141396</c:v>
                </c:pt>
                <c:pt idx="10">
                  <c:v>151835</c:v>
                </c:pt>
                <c:pt idx="11">
                  <c:v>141249</c:v>
                </c:pt>
                <c:pt idx="12">
                  <c:v>117151</c:v>
                </c:pt>
                <c:pt idx="13">
                  <c:v>68070</c:v>
                </c:pt>
                <c:pt idx="14">
                  <c:v>106942</c:v>
                </c:pt>
                <c:pt idx="15">
                  <c:v>102848</c:v>
                </c:pt>
                <c:pt idx="16">
                  <c:v>81376</c:v>
                </c:pt>
                <c:pt idx="17">
                  <c:v>63201</c:v>
                </c:pt>
                <c:pt idx="18">
                  <c:v>70422</c:v>
                </c:pt>
                <c:pt idx="19">
                  <c:v>29025</c:v>
                </c:pt>
                <c:pt idx="20">
                  <c:v>18603</c:v>
                </c:pt>
                <c:pt idx="21">
                  <c:v>24568</c:v>
                </c:pt>
                <c:pt idx="22">
                  <c:v>18288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712440"/>
        <c:axId val="348712832"/>
      </c:lineChart>
      <c:catAx>
        <c:axId val="3487124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348712832"/>
        <c:crosses val="autoZero"/>
        <c:auto val="1"/>
        <c:lblAlgn val="ctr"/>
        <c:lblOffset val="100"/>
        <c:noMultiLvlLbl val="0"/>
      </c:catAx>
      <c:valAx>
        <c:axId val="348712832"/>
        <c:scaling>
          <c:orientation val="minMax"/>
        </c:scaling>
        <c:delete val="0"/>
        <c:axPos val="l"/>
        <c:numFmt formatCode="#,##0" sourceLinked="0"/>
        <c:majorTickMark val="out"/>
        <c:minorTickMark val="none"/>
        <c:tickLblPos val="nextTo"/>
        <c:crossAx val="348712440"/>
        <c:crosses val="autoZero"/>
        <c:crossBetween val="between"/>
      </c:valAx>
      <c:spPr>
        <a:noFill/>
        <a:ln>
          <a:solidFill>
            <a:schemeClr val="bg1">
              <a:lumMod val="50000"/>
            </a:schemeClr>
          </a:solidFill>
        </a:ln>
      </c:spPr>
    </c:plotArea>
    <c:plotVisOnly val="1"/>
    <c:dispBlanksAs val="gap"/>
    <c:showDLblsOverMax val="0"/>
  </c:chart>
  <c:spPr>
    <a:ln>
      <a:noFill/>
    </a:ln>
    <a:effectLst/>
  </c:spPr>
  <c:txPr>
    <a:bodyPr/>
    <a:lstStyle/>
    <a:p>
      <a:pPr>
        <a:defRPr sz="100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FF16AD5-BC90-4D63-B202-6C0760AD28A8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54A9806-096E-42C4-A90E-6187F7F8FF17}">
      <dgm:prSet phldrT="[Text]" custT="1"/>
      <dgm:spPr>
        <a:solidFill>
          <a:srgbClr val="0F243D"/>
        </a:solidFill>
      </dgm:spPr>
      <dgm:t>
        <a:bodyPr/>
        <a:lstStyle/>
        <a:p>
          <a:pPr algn="ctr"/>
          <a:r>
            <a:rPr lang="en-GB" sz="1200" b="1" dirty="0" smtClean="0"/>
            <a:t>High Level Scope</a:t>
          </a:r>
          <a:endParaRPr lang="en-GB" sz="1200" b="1" dirty="0"/>
        </a:p>
      </dgm:t>
    </dgm:pt>
    <dgm:pt modelId="{50B41E2F-2DA5-476D-9C49-CAA386B9F280}" type="parTrans" cxnId="{79988493-0F30-41F3-9B7C-BD1D069E195D}">
      <dgm:prSet/>
      <dgm:spPr/>
      <dgm:t>
        <a:bodyPr/>
        <a:lstStyle/>
        <a:p>
          <a:pPr algn="ctr"/>
          <a:endParaRPr lang="en-GB"/>
        </a:p>
      </dgm:t>
    </dgm:pt>
    <dgm:pt modelId="{76A36DAA-DF3D-4C79-A1F1-0618F5632BD6}" type="sibTrans" cxnId="{79988493-0F30-41F3-9B7C-BD1D069E195D}">
      <dgm:prSet/>
      <dgm:spPr/>
      <dgm:t>
        <a:bodyPr/>
        <a:lstStyle/>
        <a:p>
          <a:pPr algn="ctr"/>
          <a:endParaRPr lang="en-GB" dirty="0"/>
        </a:p>
      </dgm:t>
    </dgm:pt>
    <dgm:pt modelId="{853EB47F-6638-4EE6-98F7-51A3C8CCC0A8}">
      <dgm:prSet phldrT="[Text]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C00000"/>
          </a:solidFill>
        </a:ln>
      </dgm:spPr>
      <dgm:t>
        <a:bodyPr/>
        <a:lstStyle/>
        <a:p>
          <a:pPr algn="l"/>
          <a:r>
            <a:rPr lang="en-GB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February 16 - HMRC published draft clauses for levy legislation on collection of the levy</a:t>
          </a:r>
          <a:endParaRPr lang="en-GB" b="1" dirty="0"/>
        </a:p>
      </dgm:t>
    </dgm:pt>
    <dgm:pt modelId="{C4D833C1-3DDB-462F-9F1C-A0359C5D8EC6}" type="parTrans" cxnId="{E064A795-CB50-46AC-991F-803DFD1791BB}">
      <dgm:prSet/>
      <dgm:spPr/>
      <dgm:t>
        <a:bodyPr/>
        <a:lstStyle/>
        <a:p>
          <a:pPr algn="ctr"/>
          <a:endParaRPr lang="en-GB"/>
        </a:p>
      </dgm:t>
    </dgm:pt>
    <dgm:pt modelId="{3C7A1042-F721-4258-A62E-8AB5525847BD}" type="sibTrans" cxnId="{E064A795-CB50-46AC-991F-803DFD1791BB}">
      <dgm:prSet/>
      <dgm:spPr/>
      <dgm:t>
        <a:bodyPr/>
        <a:lstStyle/>
        <a:p>
          <a:pPr algn="ctr"/>
          <a:endParaRPr lang="en-GB"/>
        </a:p>
      </dgm:t>
    </dgm:pt>
    <dgm:pt modelId="{CDF10CC2-834E-496A-934C-F518CEBCBFFC}">
      <dgm:prSet phldrT="[Text]" custT="1"/>
      <dgm:spPr>
        <a:solidFill>
          <a:srgbClr val="0F243D"/>
        </a:solidFill>
      </dgm:spPr>
      <dgm:t>
        <a:bodyPr/>
        <a:lstStyle/>
        <a:p>
          <a:pPr algn="ctr"/>
          <a:r>
            <a:rPr lang="en-GB" sz="1200" b="1" dirty="0" smtClean="0"/>
            <a:t>Operating Detail </a:t>
          </a:r>
          <a:endParaRPr lang="en-GB" sz="1200" b="1" dirty="0"/>
        </a:p>
      </dgm:t>
    </dgm:pt>
    <dgm:pt modelId="{0E2D650F-E796-4B6F-9B8C-0077EB2F84CB}" type="parTrans" cxnId="{A91AB839-EDE8-4723-84C7-E33452BC955A}">
      <dgm:prSet/>
      <dgm:spPr/>
      <dgm:t>
        <a:bodyPr/>
        <a:lstStyle/>
        <a:p>
          <a:pPr algn="ctr"/>
          <a:endParaRPr lang="en-GB"/>
        </a:p>
      </dgm:t>
    </dgm:pt>
    <dgm:pt modelId="{0C2151D2-5567-482F-82D2-FF1A8EAC1F26}" type="sibTrans" cxnId="{A91AB839-EDE8-4723-84C7-E33452BC955A}">
      <dgm:prSet/>
      <dgm:spPr/>
      <dgm:t>
        <a:bodyPr/>
        <a:lstStyle/>
        <a:p>
          <a:pPr algn="ctr"/>
          <a:endParaRPr lang="en-GB"/>
        </a:p>
      </dgm:t>
    </dgm:pt>
    <dgm:pt modelId="{C22D28C0-9549-4D78-9916-FAA02A926F91}">
      <dgm:prSet phldrT="[Text]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C00000"/>
          </a:solidFill>
        </a:ln>
      </dgm:spPr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BIS/DfE publish</a:t>
          </a:r>
          <a:br>
            <a:rPr lang="en-GB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</a:br>
          <a:r>
            <a:rPr lang="en-GB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 final funding rates</a:t>
          </a:r>
        </a:p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 </a:t>
          </a:r>
          <a:endParaRPr lang="en-GB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25F04014-14DC-421A-8D59-99359049A1EF}" type="parTrans" cxnId="{E24FC3CC-C17E-49C2-B365-1192D3ABFCFE}">
      <dgm:prSet/>
      <dgm:spPr/>
      <dgm:t>
        <a:bodyPr/>
        <a:lstStyle/>
        <a:p>
          <a:pPr algn="ctr"/>
          <a:endParaRPr lang="en-GB"/>
        </a:p>
      </dgm:t>
    </dgm:pt>
    <dgm:pt modelId="{B01D0E31-D973-40C7-9B2C-4F65BD087435}" type="sibTrans" cxnId="{E24FC3CC-C17E-49C2-B365-1192D3ABFCFE}">
      <dgm:prSet/>
      <dgm:spPr/>
      <dgm:t>
        <a:bodyPr/>
        <a:lstStyle/>
        <a:p>
          <a:pPr algn="ctr"/>
          <a:endParaRPr lang="en-GB"/>
        </a:p>
      </dgm:t>
    </dgm:pt>
    <dgm:pt modelId="{AF00C559-99CC-4CE8-997F-D1DE6E83F7A8}">
      <dgm:prSet phldrT="[Text]" custT="1"/>
      <dgm:spPr>
        <a:solidFill>
          <a:srgbClr val="0F243D"/>
        </a:solidFill>
      </dgm:spPr>
      <dgm:t>
        <a:bodyPr/>
        <a:lstStyle/>
        <a:p>
          <a:pPr algn="ctr"/>
          <a:r>
            <a:rPr lang="en-GB" sz="1200" b="1" dirty="0" smtClean="0"/>
            <a:t>Transition </a:t>
          </a:r>
          <a:endParaRPr lang="en-GB" sz="1200" b="1" dirty="0"/>
        </a:p>
      </dgm:t>
    </dgm:pt>
    <dgm:pt modelId="{565B8175-5CB9-4AA9-AD7A-4C66DF5991B4}" type="parTrans" cxnId="{0A15D312-64EB-4CB1-B536-371F4CE4720C}">
      <dgm:prSet/>
      <dgm:spPr/>
      <dgm:t>
        <a:bodyPr/>
        <a:lstStyle/>
        <a:p>
          <a:pPr algn="ctr"/>
          <a:endParaRPr lang="en-GB"/>
        </a:p>
      </dgm:t>
    </dgm:pt>
    <dgm:pt modelId="{4599A6CB-FADC-4615-BD56-725C3570622D}" type="sibTrans" cxnId="{0A15D312-64EB-4CB1-B536-371F4CE4720C}">
      <dgm:prSet/>
      <dgm:spPr/>
      <dgm:t>
        <a:bodyPr/>
        <a:lstStyle/>
        <a:p>
          <a:pPr algn="ctr"/>
          <a:endParaRPr lang="en-GB"/>
        </a:p>
      </dgm:t>
    </dgm:pt>
    <dgm:pt modelId="{8681B05E-E313-4129-A274-B86CA6B44957}">
      <dgm:prSet phldrT="[Text]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C00000"/>
          </a:solidFill>
        </a:ln>
      </dgm:spPr>
      <dgm:t>
        <a:bodyPr/>
        <a:lstStyle/>
        <a:p>
          <a:pPr algn="l"/>
          <a:endParaRPr lang="en-GB" b="1" dirty="0"/>
        </a:p>
      </dgm:t>
    </dgm:pt>
    <dgm:pt modelId="{187577E8-F5D7-44E4-B068-CB001522A113}" type="parTrans" cxnId="{A21E63B2-9316-4A2E-AE78-D4A81E30F8FA}">
      <dgm:prSet/>
      <dgm:spPr/>
      <dgm:t>
        <a:bodyPr/>
        <a:lstStyle/>
        <a:p>
          <a:pPr algn="ctr"/>
          <a:endParaRPr lang="en-GB"/>
        </a:p>
      </dgm:t>
    </dgm:pt>
    <dgm:pt modelId="{D9455079-A3CD-4C14-92D8-66CCA85297EF}" type="sibTrans" cxnId="{A21E63B2-9316-4A2E-AE78-D4A81E30F8FA}">
      <dgm:prSet/>
      <dgm:spPr/>
      <dgm:t>
        <a:bodyPr/>
        <a:lstStyle/>
        <a:p>
          <a:pPr algn="ctr"/>
          <a:endParaRPr lang="en-GB"/>
        </a:p>
      </dgm:t>
    </dgm:pt>
    <dgm:pt modelId="{3ED66F48-5F13-4B4F-8012-D77CA455408A}">
      <dgm:prSet phldrT="[Text]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C00000"/>
          </a:solidFill>
        </a:ln>
      </dgm:spPr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GB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003AA960-A494-41B0-A0C3-87F8004CA55C}" type="parTrans" cxnId="{E37E5CE6-0434-41AF-A87D-28FC5CE6F5D8}">
      <dgm:prSet/>
      <dgm:spPr/>
      <dgm:t>
        <a:bodyPr/>
        <a:lstStyle/>
        <a:p>
          <a:endParaRPr lang="en-GB"/>
        </a:p>
      </dgm:t>
    </dgm:pt>
    <dgm:pt modelId="{8FCB7D06-39CE-4140-9CB7-7B1AC2D2CCDD}" type="sibTrans" cxnId="{E37E5CE6-0434-41AF-A87D-28FC5CE6F5D8}">
      <dgm:prSet/>
      <dgm:spPr/>
      <dgm:t>
        <a:bodyPr/>
        <a:lstStyle/>
        <a:p>
          <a:endParaRPr lang="en-GB"/>
        </a:p>
      </dgm:t>
    </dgm:pt>
    <dgm:pt modelId="{A36DCBC2-9B76-4C6A-A687-F232EB14D1E7}">
      <dgm:prSet phldrT="[Text]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C00000"/>
          </a:solidFill>
        </a:ln>
      </dgm:spPr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SFA publish draft </a:t>
          </a:r>
          <a:br>
            <a:rPr lang="en-GB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</a:br>
          <a:r>
            <a:rPr lang="en-GB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  funding rules</a:t>
          </a:r>
          <a:endParaRPr lang="en-GB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077034FE-6589-45D9-BF4B-E70053073CDE}" type="parTrans" cxnId="{D71DE338-BE5A-4806-94DF-6A182EEB8DF1}">
      <dgm:prSet/>
      <dgm:spPr/>
      <dgm:t>
        <a:bodyPr/>
        <a:lstStyle/>
        <a:p>
          <a:endParaRPr lang="en-GB"/>
        </a:p>
      </dgm:t>
    </dgm:pt>
    <dgm:pt modelId="{257A9545-E3FF-4E4C-8E98-89F400DB051C}" type="sibTrans" cxnId="{D71DE338-BE5A-4806-94DF-6A182EEB8DF1}">
      <dgm:prSet/>
      <dgm:spPr/>
      <dgm:t>
        <a:bodyPr/>
        <a:lstStyle/>
        <a:p>
          <a:endParaRPr lang="en-GB"/>
        </a:p>
      </dgm:t>
    </dgm:pt>
    <dgm:pt modelId="{497D8F3C-7099-47E2-BE22-CEE7624310E8}">
      <dgm:prSet phldrT="[Text]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C00000"/>
          </a:solidFill>
        </a:ln>
      </dgm:spPr>
      <dgm:t>
        <a:bodyPr/>
        <a:lstStyle/>
        <a:p>
          <a:pPr algn="l"/>
          <a:r>
            <a:rPr lang="en-GB" dirty="0" smtClean="0"/>
            <a:t> SFA publish final funding rules</a:t>
          </a:r>
          <a:endParaRPr lang="en-GB" b="1" dirty="0"/>
        </a:p>
      </dgm:t>
    </dgm:pt>
    <dgm:pt modelId="{79B58DD5-B3DF-455E-A117-DAAB8729DEEA}" type="parTrans" cxnId="{44EE2C64-197F-4CEA-AE59-18AD5EC3EAA8}">
      <dgm:prSet/>
      <dgm:spPr/>
      <dgm:t>
        <a:bodyPr/>
        <a:lstStyle/>
        <a:p>
          <a:endParaRPr lang="en-GB"/>
        </a:p>
      </dgm:t>
    </dgm:pt>
    <dgm:pt modelId="{AE9E27F4-DC75-4FC0-BA33-65E1EDAE87DC}" type="sibTrans" cxnId="{44EE2C64-197F-4CEA-AE59-18AD5EC3EAA8}">
      <dgm:prSet/>
      <dgm:spPr/>
      <dgm:t>
        <a:bodyPr/>
        <a:lstStyle/>
        <a:p>
          <a:endParaRPr lang="en-GB"/>
        </a:p>
      </dgm:t>
    </dgm:pt>
    <dgm:pt modelId="{05DFE790-8382-4619-BBE3-D0C2E508EB5C}">
      <dgm:prSet phldrT="[Text]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C00000"/>
          </a:solidFill>
        </a:ln>
      </dgm:spPr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GB" dirty="0" smtClean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endParaRPr lang="en-GB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169CA7ED-87C7-4006-8248-00AF42ABBBD7}" type="parTrans" cxnId="{F0605745-637F-42FC-91DC-E5E413F540C0}">
      <dgm:prSet/>
      <dgm:spPr/>
      <dgm:t>
        <a:bodyPr/>
        <a:lstStyle/>
        <a:p>
          <a:endParaRPr lang="en-GB"/>
        </a:p>
      </dgm:t>
    </dgm:pt>
    <dgm:pt modelId="{B82C77C0-A9FE-486F-8129-4BE8592A9F42}" type="sibTrans" cxnId="{F0605745-637F-42FC-91DC-E5E413F540C0}">
      <dgm:prSet/>
      <dgm:spPr/>
      <dgm:t>
        <a:bodyPr/>
        <a:lstStyle/>
        <a:p>
          <a:endParaRPr lang="en-GB"/>
        </a:p>
      </dgm:t>
    </dgm:pt>
    <dgm:pt modelId="{CEC4E12D-DEDB-46E4-AF65-769A20834A84}">
      <dgm:prSet phldrT="[Text]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C00000"/>
          </a:solidFill>
        </a:ln>
      </dgm:spPr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DAS registration opens</a:t>
          </a:r>
          <a:endParaRPr lang="en-GB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E6E49EDD-AFDB-4F34-A01D-08D38BB5670D}" type="parTrans" cxnId="{D2FEE7A5-B45D-4272-91CD-E072A912DD3A}">
      <dgm:prSet/>
      <dgm:spPr/>
      <dgm:t>
        <a:bodyPr/>
        <a:lstStyle/>
        <a:p>
          <a:endParaRPr lang="en-GB"/>
        </a:p>
      </dgm:t>
    </dgm:pt>
    <dgm:pt modelId="{B7336706-7515-4061-A537-BA6CEEE69071}" type="sibTrans" cxnId="{D2FEE7A5-B45D-4272-91CD-E072A912DD3A}">
      <dgm:prSet/>
      <dgm:spPr/>
      <dgm:t>
        <a:bodyPr/>
        <a:lstStyle/>
        <a:p>
          <a:endParaRPr lang="en-GB"/>
        </a:p>
      </dgm:t>
    </dgm:pt>
    <dgm:pt modelId="{5E5C5E14-C641-45AA-A843-AC1C7D9C35B9}">
      <dgm:prSet phldrT="[Text]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C00000"/>
          </a:solidFill>
        </a:ln>
      </dgm:spPr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GB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FB434FBB-919C-4654-8FB5-8CA4F62CD1FF}" type="parTrans" cxnId="{C8C83B17-F681-4F38-BD31-3B3254BFF426}">
      <dgm:prSet/>
      <dgm:spPr/>
      <dgm:t>
        <a:bodyPr/>
        <a:lstStyle/>
        <a:p>
          <a:endParaRPr lang="en-GB"/>
        </a:p>
      </dgm:t>
    </dgm:pt>
    <dgm:pt modelId="{D97A2DAE-46DD-4F7F-888F-98A8FDA02CA3}" type="sibTrans" cxnId="{C8C83B17-F681-4F38-BD31-3B3254BFF426}">
      <dgm:prSet/>
      <dgm:spPr/>
      <dgm:t>
        <a:bodyPr/>
        <a:lstStyle/>
        <a:p>
          <a:endParaRPr lang="en-GB"/>
        </a:p>
      </dgm:t>
    </dgm:pt>
    <dgm:pt modelId="{0DA38479-D232-48F3-880B-B83E61F94748}">
      <dgm:prSet phldrT="[Text]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C00000"/>
          </a:solidFill>
        </a:ln>
      </dgm:spPr>
      <dgm:t>
        <a:bodyPr/>
        <a:lstStyle/>
        <a:p>
          <a:pPr algn="l"/>
          <a:r>
            <a:rPr lang="en-GB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BIS/DfE publish draft funding rates</a:t>
          </a:r>
          <a:endParaRPr lang="en-GB" b="1" dirty="0"/>
        </a:p>
      </dgm:t>
    </dgm:pt>
    <dgm:pt modelId="{39285F12-D798-4656-BCAF-AF2B7DADCEF7}" type="sibTrans" cxnId="{6BBCC0AE-078C-4468-A47F-5C1A8E9974C6}">
      <dgm:prSet/>
      <dgm:spPr/>
      <dgm:t>
        <a:bodyPr/>
        <a:lstStyle/>
        <a:p>
          <a:endParaRPr lang="en-GB"/>
        </a:p>
      </dgm:t>
    </dgm:pt>
    <dgm:pt modelId="{7807D445-A34B-423F-BBE7-881D3E173C14}" type="parTrans" cxnId="{6BBCC0AE-078C-4468-A47F-5C1A8E9974C6}">
      <dgm:prSet/>
      <dgm:spPr/>
      <dgm:t>
        <a:bodyPr/>
        <a:lstStyle/>
        <a:p>
          <a:endParaRPr lang="en-GB"/>
        </a:p>
      </dgm:t>
    </dgm:pt>
    <dgm:pt modelId="{C3E7139F-1080-40BB-961B-A295DF91CD7C}">
      <dgm:prSet phldrT="[Text]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C00000"/>
          </a:solidFill>
        </a:ln>
      </dgm:spPr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GB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A7DFD09F-CC08-425A-B0D3-49115858A581}" type="sibTrans" cxnId="{E995F271-1CE3-40C3-BE6F-5E962C066D48}">
      <dgm:prSet/>
      <dgm:spPr/>
      <dgm:t>
        <a:bodyPr/>
        <a:lstStyle/>
        <a:p>
          <a:endParaRPr lang="en-GB"/>
        </a:p>
      </dgm:t>
    </dgm:pt>
    <dgm:pt modelId="{B772D95E-105A-49C9-80B2-D1A23C19C5A8}" type="parTrans" cxnId="{E995F271-1CE3-40C3-BE6F-5E962C066D48}">
      <dgm:prSet/>
      <dgm:spPr/>
      <dgm:t>
        <a:bodyPr/>
        <a:lstStyle/>
        <a:p>
          <a:endParaRPr lang="en-GB"/>
        </a:p>
      </dgm:t>
    </dgm:pt>
    <dgm:pt modelId="{2DCDD777-A8D7-401F-91B2-79028263E033}">
      <dgm:prSet phldrT="[Text]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C00000"/>
          </a:solidFill>
        </a:ln>
      </dgm:spPr>
      <dgm:t>
        <a:bodyPr/>
        <a:lstStyle/>
        <a:p>
          <a:pPr algn="l"/>
          <a:r>
            <a:rPr lang="en-GB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April 16 –</a:t>
          </a:r>
          <a:br>
            <a:rPr lang="en-GB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</a:br>
          <a:r>
            <a:rPr lang="en-GB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BIS/DfE publish Employer Guide (broad operating model for the levy)</a:t>
          </a:r>
          <a:endParaRPr lang="en-GB" b="1" dirty="0"/>
        </a:p>
      </dgm:t>
    </dgm:pt>
    <dgm:pt modelId="{D7EA9885-EDC3-492F-AEEF-6E0BFB5F0E01}" type="sibTrans" cxnId="{135FC11D-F8B6-4D2D-90C8-9A697BCF8EB3}">
      <dgm:prSet/>
      <dgm:spPr/>
      <dgm:t>
        <a:bodyPr/>
        <a:lstStyle/>
        <a:p>
          <a:endParaRPr lang="en-GB"/>
        </a:p>
      </dgm:t>
    </dgm:pt>
    <dgm:pt modelId="{30E601CC-E28A-44BC-B4AC-318595860534}" type="parTrans" cxnId="{135FC11D-F8B6-4D2D-90C8-9A697BCF8EB3}">
      <dgm:prSet/>
      <dgm:spPr/>
      <dgm:t>
        <a:bodyPr/>
        <a:lstStyle/>
        <a:p>
          <a:endParaRPr lang="en-GB"/>
        </a:p>
      </dgm:t>
    </dgm:pt>
    <dgm:pt modelId="{66A30D1E-FF72-4F8A-B82B-DC38B0FCAA26}">
      <dgm:prSet phldrT="[Text]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C00000"/>
          </a:solidFill>
        </a:ln>
      </dgm:spPr>
      <dgm:t>
        <a:bodyPr/>
        <a:lstStyle/>
        <a:p>
          <a:pPr algn="l"/>
          <a:r>
            <a:rPr lang="en-GB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Enterprise Bill and Finance Bill Royal assent. </a:t>
          </a:r>
          <a:endParaRPr lang="en-GB" b="1" dirty="0"/>
        </a:p>
      </dgm:t>
    </dgm:pt>
    <dgm:pt modelId="{EB0B1392-E601-46C3-8224-7ACBBAD43832}" type="parTrans" cxnId="{B818F4D8-32FF-4C97-960A-A2F71E526660}">
      <dgm:prSet/>
      <dgm:spPr/>
      <dgm:t>
        <a:bodyPr/>
        <a:lstStyle/>
        <a:p>
          <a:endParaRPr lang="en-GB"/>
        </a:p>
      </dgm:t>
    </dgm:pt>
    <dgm:pt modelId="{863BDA47-7895-4E9A-B935-1386997A43AE}" type="sibTrans" cxnId="{B818F4D8-32FF-4C97-960A-A2F71E526660}">
      <dgm:prSet/>
      <dgm:spPr/>
      <dgm:t>
        <a:bodyPr/>
        <a:lstStyle/>
        <a:p>
          <a:endParaRPr lang="en-GB"/>
        </a:p>
      </dgm:t>
    </dgm:pt>
    <dgm:pt modelId="{AB403803-BE04-47DA-B761-B079429D7C68}">
      <dgm:prSet phldrT="[Text]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C00000"/>
          </a:solidFill>
        </a:ln>
      </dgm:spPr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GB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EEE10016-1D93-40CF-9954-1BE25D8B4251}" type="parTrans" cxnId="{990E9203-4C41-45DA-9607-5CD7CB98BDF9}">
      <dgm:prSet/>
      <dgm:spPr/>
      <dgm:t>
        <a:bodyPr/>
        <a:lstStyle/>
        <a:p>
          <a:endParaRPr lang="en-GB"/>
        </a:p>
      </dgm:t>
    </dgm:pt>
    <dgm:pt modelId="{54E7DD21-DF9A-4AA2-BBF9-C7291FA98B79}" type="sibTrans" cxnId="{990E9203-4C41-45DA-9607-5CD7CB98BDF9}">
      <dgm:prSet/>
      <dgm:spPr/>
      <dgm:t>
        <a:bodyPr/>
        <a:lstStyle/>
        <a:p>
          <a:endParaRPr lang="en-GB"/>
        </a:p>
      </dgm:t>
    </dgm:pt>
    <dgm:pt modelId="{363E3739-D919-411A-AB6A-A0DDEE149469}">
      <dgm:prSet phldrT="[Text]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C00000"/>
          </a:solidFill>
        </a:ln>
      </dgm:spPr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ITB consensus consultation launched.</a:t>
          </a:r>
          <a:endParaRPr lang="en-GB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0F4363F1-C7E6-47EA-91B3-423219C4127A}" type="parTrans" cxnId="{20B735B4-7E74-41DE-ACE8-DDB2F638444C}">
      <dgm:prSet/>
      <dgm:spPr/>
      <dgm:t>
        <a:bodyPr/>
        <a:lstStyle/>
        <a:p>
          <a:endParaRPr lang="en-GB"/>
        </a:p>
      </dgm:t>
    </dgm:pt>
    <dgm:pt modelId="{292D7526-C284-473A-B160-07BAD533F623}" type="sibTrans" cxnId="{20B735B4-7E74-41DE-ACE8-DDB2F638444C}">
      <dgm:prSet/>
      <dgm:spPr/>
      <dgm:t>
        <a:bodyPr/>
        <a:lstStyle/>
        <a:p>
          <a:endParaRPr lang="en-GB"/>
        </a:p>
      </dgm:t>
    </dgm:pt>
    <dgm:pt modelId="{04C9F904-3C56-49DC-8B51-548AA9A97C04}">
      <dgm:prSet phldrT="[Text]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C00000"/>
          </a:solidFill>
        </a:ln>
      </dgm:spPr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GB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5CE58BD8-AF5F-4B86-9052-3F5D1BE3A4B8}" type="parTrans" cxnId="{A79457CE-FB50-4E2A-9E97-80A7A900A5F9}">
      <dgm:prSet/>
      <dgm:spPr/>
      <dgm:t>
        <a:bodyPr/>
        <a:lstStyle/>
        <a:p>
          <a:endParaRPr lang="en-GB"/>
        </a:p>
      </dgm:t>
    </dgm:pt>
    <dgm:pt modelId="{2CB0C151-0809-4C9C-BE1A-8245C0E8B2B1}" type="sibTrans" cxnId="{A79457CE-FB50-4E2A-9E97-80A7A900A5F9}">
      <dgm:prSet/>
      <dgm:spPr/>
      <dgm:t>
        <a:bodyPr/>
        <a:lstStyle/>
        <a:p>
          <a:endParaRPr lang="en-GB"/>
        </a:p>
      </dgm:t>
    </dgm:pt>
    <dgm:pt modelId="{C277F93D-5B0A-4F93-B963-81E2D1F24D5D}">
      <dgm:prSet phldrT="[Text]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C00000"/>
          </a:solidFill>
        </a:ln>
      </dgm:spPr>
      <dgm:t>
        <a:bodyPr/>
        <a:lstStyle/>
        <a:p>
          <a:pPr algn="l"/>
          <a:r>
            <a:rPr lang="en-GB" dirty="0" smtClean="0"/>
            <a:t>Full set of final funding guidelines published</a:t>
          </a:r>
          <a:br>
            <a:rPr lang="en-GB" dirty="0" smtClean="0"/>
          </a:br>
          <a:endParaRPr lang="en-GB" b="1" dirty="0"/>
        </a:p>
      </dgm:t>
    </dgm:pt>
    <dgm:pt modelId="{55059ED3-8722-403B-8972-9CEA825C82AB}" type="parTrans" cxnId="{042CDA5B-2F69-4DA9-AD49-E4D5182FD160}">
      <dgm:prSet/>
      <dgm:spPr/>
      <dgm:t>
        <a:bodyPr/>
        <a:lstStyle/>
        <a:p>
          <a:endParaRPr lang="en-GB"/>
        </a:p>
      </dgm:t>
    </dgm:pt>
    <dgm:pt modelId="{F56604BC-08DB-4F2F-A50F-1A31D738CFA7}" type="sibTrans" cxnId="{042CDA5B-2F69-4DA9-AD49-E4D5182FD160}">
      <dgm:prSet/>
      <dgm:spPr/>
      <dgm:t>
        <a:bodyPr/>
        <a:lstStyle/>
        <a:p>
          <a:endParaRPr lang="en-GB"/>
        </a:p>
      </dgm:t>
    </dgm:pt>
    <dgm:pt modelId="{78960404-38E6-4DB3-A3BA-A348BB51B304}">
      <dgm:prSet phldrT="[Text]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C00000"/>
          </a:solidFill>
        </a:ln>
      </dgm:spPr>
      <dgm:t>
        <a:bodyPr/>
        <a:lstStyle/>
        <a:p>
          <a:pPr algn="l"/>
          <a:endParaRPr lang="en-GB" b="1" dirty="0"/>
        </a:p>
      </dgm:t>
    </dgm:pt>
    <dgm:pt modelId="{5C90454B-D793-4228-8716-0B728DEC64F6}" type="parTrans" cxnId="{97AB1F6B-AF04-412B-B93C-34A83069AD1E}">
      <dgm:prSet/>
      <dgm:spPr/>
      <dgm:t>
        <a:bodyPr/>
        <a:lstStyle/>
        <a:p>
          <a:endParaRPr lang="en-GB"/>
        </a:p>
      </dgm:t>
    </dgm:pt>
    <dgm:pt modelId="{E81EFEB5-5ECE-4481-AE19-FD5BD82152F5}" type="sibTrans" cxnId="{97AB1F6B-AF04-412B-B93C-34A83069AD1E}">
      <dgm:prSet/>
      <dgm:spPr/>
      <dgm:t>
        <a:bodyPr/>
        <a:lstStyle/>
        <a:p>
          <a:endParaRPr lang="en-GB"/>
        </a:p>
      </dgm:t>
    </dgm:pt>
    <dgm:pt modelId="{F11086E8-A041-4B03-ADD3-EA70272FC533}">
      <dgm:prSet phldrT="[Text]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C00000"/>
          </a:solidFill>
        </a:ln>
      </dgm:spPr>
      <dgm:t>
        <a:bodyPr/>
        <a:lstStyle/>
        <a:p>
          <a:pPr algn="l"/>
          <a:endParaRPr lang="en-GB" b="1" dirty="0"/>
        </a:p>
      </dgm:t>
    </dgm:pt>
    <dgm:pt modelId="{E138FC04-8291-4041-80D0-A7FE34E047EE}" type="parTrans" cxnId="{90898586-AFB1-4E59-8A4E-8595F5586314}">
      <dgm:prSet/>
      <dgm:spPr/>
      <dgm:t>
        <a:bodyPr/>
        <a:lstStyle/>
        <a:p>
          <a:endParaRPr lang="en-GB"/>
        </a:p>
      </dgm:t>
    </dgm:pt>
    <dgm:pt modelId="{210260FC-40E2-4210-AC6B-DAB1F9B44108}" type="sibTrans" cxnId="{90898586-AFB1-4E59-8A4E-8595F5586314}">
      <dgm:prSet/>
      <dgm:spPr/>
      <dgm:t>
        <a:bodyPr/>
        <a:lstStyle/>
        <a:p>
          <a:endParaRPr lang="en-GB"/>
        </a:p>
      </dgm:t>
    </dgm:pt>
    <dgm:pt modelId="{8F03ACE6-D764-4C42-8990-E21B6C262986}">
      <dgm:prSet phldrT="[Text]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C00000"/>
          </a:solidFill>
        </a:ln>
      </dgm:spPr>
      <dgm:t>
        <a:bodyPr/>
        <a:lstStyle/>
        <a:p>
          <a:pPr algn="l"/>
          <a:endParaRPr lang="en-GB" b="1" dirty="0"/>
        </a:p>
      </dgm:t>
    </dgm:pt>
    <dgm:pt modelId="{7E7FC15A-765F-4453-99AA-52510C80C4F4}" type="parTrans" cxnId="{7BB6D22D-5BBE-4ED0-BF35-C6D7A456A1DB}">
      <dgm:prSet/>
      <dgm:spPr/>
      <dgm:t>
        <a:bodyPr/>
        <a:lstStyle/>
        <a:p>
          <a:endParaRPr lang="en-GB"/>
        </a:p>
      </dgm:t>
    </dgm:pt>
    <dgm:pt modelId="{35643DFD-8618-43E2-9844-7D655A8AF538}" type="sibTrans" cxnId="{7BB6D22D-5BBE-4ED0-BF35-C6D7A456A1DB}">
      <dgm:prSet/>
      <dgm:spPr/>
      <dgm:t>
        <a:bodyPr/>
        <a:lstStyle/>
        <a:p>
          <a:endParaRPr lang="en-GB"/>
        </a:p>
      </dgm:t>
    </dgm:pt>
    <dgm:pt modelId="{4A7EA4BE-16F0-4F21-8E0F-64FA18C22E29}">
      <dgm:prSet phldrT="[Text]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C00000"/>
          </a:solidFill>
        </a:ln>
      </dgm:spPr>
      <dgm:t>
        <a:bodyPr/>
        <a:lstStyle/>
        <a:p>
          <a:pPr algn="l"/>
          <a:endParaRPr lang="en-GB" b="1" dirty="0"/>
        </a:p>
      </dgm:t>
    </dgm:pt>
    <dgm:pt modelId="{19C52746-A5A8-4609-A6AA-71D1A5FFBB4C}" type="parTrans" cxnId="{298E7E74-4842-46DD-AEA9-D6824E4E0B27}">
      <dgm:prSet/>
      <dgm:spPr/>
      <dgm:t>
        <a:bodyPr/>
        <a:lstStyle/>
        <a:p>
          <a:endParaRPr lang="en-GB"/>
        </a:p>
      </dgm:t>
    </dgm:pt>
    <dgm:pt modelId="{ECE17089-A245-41F1-9194-626F6637D897}" type="sibTrans" cxnId="{298E7E74-4842-46DD-AEA9-D6824E4E0B27}">
      <dgm:prSet/>
      <dgm:spPr/>
      <dgm:t>
        <a:bodyPr/>
        <a:lstStyle/>
        <a:p>
          <a:endParaRPr lang="en-GB"/>
        </a:p>
      </dgm:t>
    </dgm:pt>
    <dgm:pt modelId="{B45AF59C-F55D-49B6-9FD6-470C0A308440}" type="pres">
      <dgm:prSet presAssocID="{1FF16AD5-BC90-4D63-B202-6C0760AD28A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B6C1E180-D688-4F1D-B3CF-EBA9F2100752}" type="pres">
      <dgm:prSet presAssocID="{D54A9806-096E-42C4-A90E-6187F7F8FF17}" presName="composite" presStyleCnt="0"/>
      <dgm:spPr/>
    </dgm:pt>
    <dgm:pt modelId="{509E6001-5BD6-4282-8132-A1C984AEFE2F}" type="pres">
      <dgm:prSet presAssocID="{D54A9806-096E-42C4-A90E-6187F7F8FF17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32DC458-71AF-47E6-9FDD-FA1C532C9F21}" type="pres">
      <dgm:prSet presAssocID="{D54A9806-096E-42C4-A90E-6187F7F8FF17}" presName="parSh" presStyleLbl="node1" presStyleIdx="0" presStyleCnt="3" custScaleY="218431"/>
      <dgm:spPr/>
      <dgm:t>
        <a:bodyPr/>
        <a:lstStyle/>
        <a:p>
          <a:endParaRPr lang="en-GB"/>
        </a:p>
      </dgm:t>
    </dgm:pt>
    <dgm:pt modelId="{F84E9845-6FCC-4ECC-A8E2-378431D89ED6}" type="pres">
      <dgm:prSet presAssocID="{D54A9806-096E-42C4-A90E-6187F7F8FF17}" presName="desTx" presStyleLbl="fgAcc1" presStyleIdx="0" presStyleCnt="3" custScaleY="107997" custLinFactNeighborX="-687" custLinFactNeighborY="-150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EF2760F-6B09-40B8-ABA1-9C00ABCFDC6F}" type="pres">
      <dgm:prSet presAssocID="{76A36DAA-DF3D-4C79-A1F1-0618F5632BD6}" presName="sibTrans" presStyleLbl="sibTrans2D1" presStyleIdx="0" presStyleCnt="2"/>
      <dgm:spPr/>
      <dgm:t>
        <a:bodyPr/>
        <a:lstStyle/>
        <a:p>
          <a:endParaRPr lang="en-GB"/>
        </a:p>
      </dgm:t>
    </dgm:pt>
    <dgm:pt modelId="{BF951879-A51C-4C54-BF81-E275286F498C}" type="pres">
      <dgm:prSet presAssocID="{76A36DAA-DF3D-4C79-A1F1-0618F5632BD6}" presName="connTx" presStyleLbl="sibTrans2D1" presStyleIdx="0" presStyleCnt="2"/>
      <dgm:spPr/>
      <dgm:t>
        <a:bodyPr/>
        <a:lstStyle/>
        <a:p>
          <a:endParaRPr lang="en-GB"/>
        </a:p>
      </dgm:t>
    </dgm:pt>
    <dgm:pt modelId="{F2516665-69B0-4B64-88D8-3BA3D74CC52A}" type="pres">
      <dgm:prSet presAssocID="{CDF10CC2-834E-496A-934C-F518CEBCBFFC}" presName="composite" presStyleCnt="0"/>
      <dgm:spPr/>
    </dgm:pt>
    <dgm:pt modelId="{9FCDCD1B-35B2-449B-8173-BD72F9C599A0}" type="pres">
      <dgm:prSet presAssocID="{CDF10CC2-834E-496A-934C-F518CEBCBFFC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365129B-BAA2-4D05-8290-F26CC948D283}" type="pres">
      <dgm:prSet presAssocID="{CDF10CC2-834E-496A-934C-F518CEBCBFFC}" presName="parSh" presStyleLbl="node1" presStyleIdx="1" presStyleCnt="3" custScaleY="220201"/>
      <dgm:spPr/>
      <dgm:t>
        <a:bodyPr/>
        <a:lstStyle/>
        <a:p>
          <a:endParaRPr lang="en-GB"/>
        </a:p>
      </dgm:t>
    </dgm:pt>
    <dgm:pt modelId="{FBFD4FEB-1750-4F5C-A50D-771E594B3D01}" type="pres">
      <dgm:prSet presAssocID="{CDF10CC2-834E-496A-934C-F518CEBCBFFC}" presName="desTx" presStyleLbl="fgAcc1" presStyleIdx="1" presStyleCnt="3" custScaleY="10790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8350C79-0598-4CD4-AC46-AE612A4AA0C1}" type="pres">
      <dgm:prSet presAssocID="{0C2151D2-5567-482F-82D2-FF1A8EAC1F26}" presName="sibTrans" presStyleLbl="sibTrans2D1" presStyleIdx="1" presStyleCnt="2"/>
      <dgm:spPr/>
      <dgm:t>
        <a:bodyPr/>
        <a:lstStyle/>
        <a:p>
          <a:endParaRPr lang="en-GB"/>
        </a:p>
      </dgm:t>
    </dgm:pt>
    <dgm:pt modelId="{14F4DCA7-8695-46E7-8454-2A6F74AF9ABC}" type="pres">
      <dgm:prSet presAssocID="{0C2151D2-5567-482F-82D2-FF1A8EAC1F26}" presName="connTx" presStyleLbl="sibTrans2D1" presStyleIdx="1" presStyleCnt="2"/>
      <dgm:spPr/>
      <dgm:t>
        <a:bodyPr/>
        <a:lstStyle/>
        <a:p>
          <a:endParaRPr lang="en-GB"/>
        </a:p>
      </dgm:t>
    </dgm:pt>
    <dgm:pt modelId="{F8E466F7-81BE-4D24-BEE8-F736158A2B11}" type="pres">
      <dgm:prSet presAssocID="{AF00C559-99CC-4CE8-997F-D1DE6E83F7A8}" presName="composite" presStyleCnt="0"/>
      <dgm:spPr/>
    </dgm:pt>
    <dgm:pt modelId="{6C9824D8-7727-48CD-AEE4-92965705C38F}" type="pres">
      <dgm:prSet presAssocID="{AF00C559-99CC-4CE8-997F-D1DE6E83F7A8}" presName="par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8D729AF-7821-4AA9-87E2-8380901B638E}" type="pres">
      <dgm:prSet presAssocID="{AF00C559-99CC-4CE8-997F-D1DE6E83F7A8}" presName="parSh" presStyleLbl="node1" presStyleIdx="2" presStyleCnt="3" custScaleY="218431"/>
      <dgm:spPr/>
      <dgm:t>
        <a:bodyPr/>
        <a:lstStyle/>
        <a:p>
          <a:endParaRPr lang="en-GB"/>
        </a:p>
      </dgm:t>
    </dgm:pt>
    <dgm:pt modelId="{72DEFECB-6989-4B57-BCFF-55774A0B5A54}" type="pres">
      <dgm:prSet presAssocID="{AF00C559-99CC-4CE8-997F-D1DE6E83F7A8}" presName="desTx" presStyleLbl="fgAcc1" presStyleIdx="2" presStyleCnt="3" custScaleY="11112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D1427E38-33C8-436C-953A-54C2149F5F58}" type="presOf" srcId="{A36DCBC2-9B76-4C6A-A687-F232EB14D1E7}" destId="{FBFD4FEB-1750-4F5C-A50D-771E594B3D01}" srcOrd="0" destOrd="1" presId="urn:microsoft.com/office/officeart/2005/8/layout/process3"/>
    <dgm:cxn modelId="{D2FEE7A5-B45D-4272-91CD-E072A912DD3A}" srcId="{CDF10CC2-834E-496A-934C-F518CEBCBFFC}" destId="{CEC4E12D-DEDB-46E4-AF65-769A20834A84}" srcOrd="3" destOrd="0" parTransId="{E6E49EDD-AFDB-4F34-A01D-08D38BB5670D}" sibTransId="{B7336706-7515-4061-A537-BA6CEEE69071}"/>
    <dgm:cxn modelId="{135FC11D-F8B6-4D2D-90C8-9A697BCF8EB3}" srcId="{D54A9806-096E-42C4-A90E-6187F7F8FF17}" destId="{2DCDD777-A8D7-401F-91B2-79028263E033}" srcOrd="4" destOrd="0" parTransId="{30E601CC-E28A-44BC-B4AC-318595860534}" sibTransId="{D7EA9885-EDC3-492F-AEEF-6E0BFB5F0E01}"/>
    <dgm:cxn modelId="{08875692-6F10-4F22-A966-748FB5F18624}" type="presOf" srcId="{C277F93D-5B0A-4F93-B963-81E2D1F24D5D}" destId="{72DEFECB-6989-4B57-BCFF-55774A0B5A54}" srcOrd="0" destOrd="3" presId="urn:microsoft.com/office/officeart/2005/8/layout/process3"/>
    <dgm:cxn modelId="{1A9A89BA-B4C1-45CD-AB5E-61993E26C83F}" type="presOf" srcId="{0C2151D2-5567-482F-82D2-FF1A8EAC1F26}" destId="{68350C79-0598-4CD4-AC46-AE612A4AA0C1}" srcOrd="0" destOrd="0" presId="urn:microsoft.com/office/officeart/2005/8/layout/process3"/>
    <dgm:cxn modelId="{990E9203-4C41-45DA-9607-5CD7CB98BDF9}" srcId="{CDF10CC2-834E-496A-934C-F518CEBCBFFC}" destId="{AB403803-BE04-47DA-B761-B079429D7C68}" srcOrd="6" destOrd="0" parTransId="{EEE10016-1D93-40CF-9954-1BE25D8B4251}" sibTransId="{54E7DD21-DF9A-4AA2-BBF9-C7291FA98B79}"/>
    <dgm:cxn modelId="{6D176EC9-7762-4E13-8E9A-8C66DCFB2C67}" type="presOf" srcId="{78960404-38E6-4DB3-A3BA-A348BB51B304}" destId="{F84E9845-6FCC-4ECC-A8E2-378431D89ED6}" srcOrd="0" destOrd="1" presId="urn:microsoft.com/office/officeart/2005/8/layout/process3"/>
    <dgm:cxn modelId="{BB8A2FB6-B24F-4CA8-9B16-04545FD09CF4}" type="presOf" srcId="{C3E7139F-1080-40BB-961B-A295DF91CD7C}" destId="{FBFD4FEB-1750-4F5C-A50D-771E594B3D01}" srcOrd="0" destOrd="7" presId="urn:microsoft.com/office/officeart/2005/8/layout/process3"/>
    <dgm:cxn modelId="{B818F4D8-32FF-4C97-960A-A2F71E526660}" srcId="{D54A9806-096E-42C4-A90E-6187F7F8FF17}" destId="{66A30D1E-FF72-4F8A-B82B-DC38B0FCAA26}" srcOrd="2" destOrd="0" parTransId="{EB0B1392-E601-46C3-8224-7ACBBAD43832}" sibTransId="{863BDA47-7895-4E9A-B935-1386997A43AE}"/>
    <dgm:cxn modelId="{D71DE338-BE5A-4806-94DF-6A182EEB8DF1}" srcId="{CDF10CC2-834E-496A-934C-F518CEBCBFFC}" destId="{A36DCBC2-9B76-4C6A-A687-F232EB14D1E7}" srcOrd="1" destOrd="0" parTransId="{077034FE-6589-45D9-BF4B-E70053073CDE}" sibTransId="{257A9545-E3FF-4E4C-8E98-89F400DB051C}"/>
    <dgm:cxn modelId="{B2C0B4D4-649F-4FE7-8AC0-85FB97A9152C}" type="presOf" srcId="{AF00C559-99CC-4CE8-997F-D1DE6E83F7A8}" destId="{28D729AF-7821-4AA9-87E2-8380901B638E}" srcOrd="1" destOrd="0" presId="urn:microsoft.com/office/officeart/2005/8/layout/process3"/>
    <dgm:cxn modelId="{F0605745-637F-42FC-91DC-E5E413F540C0}" srcId="{CDF10CC2-834E-496A-934C-F518CEBCBFFC}" destId="{05DFE790-8382-4619-BBE3-D0C2E508EB5C}" srcOrd="8" destOrd="0" parTransId="{169CA7ED-87C7-4006-8248-00AF42ABBBD7}" sibTransId="{B82C77C0-A9FE-486F-8129-4BE8592A9F42}"/>
    <dgm:cxn modelId="{AA206F79-C9E9-493E-B226-51850DE83690}" type="presOf" srcId="{CDF10CC2-834E-496A-934C-F518CEBCBFFC}" destId="{9FCDCD1B-35B2-449B-8173-BD72F9C599A0}" srcOrd="0" destOrd="0" presId="urn:microsoft.com/office/officeart/2005/8/layout/process3"/>
    <dgm:cxn modelId="{D62000AC-8998-4240-BDE5-A8E0C723C343}" type="presOf" srcId="{05DFE790-8382-4619-BBE3-D0C2E508EB5C}" destId="{FBFD4FEB-1750-4F5C-A50D-771E594B3D01}" srcOrd="0" destOrd="8" presId="urn:microsoft.com/office/officeart/2005/8/layout/process3"/>
    <dgm:cxn modelId="{64AE339F-EC1D-4FD5-9B2D-06E7C339DFFF}" type="presOf" srcId="{C22D28C0-9549-4D78-9916-FAA02A926F91}" destId="{FBFD4FEB-1750-4F5C-A50D-771E594B3D01}" srcOrd="0" destOrd="0" presId="urn:microsoft.com/office/officeart/2005/8/layout/process3"/>
    <dgm:cxn modelId="{F43160FF-6B88-423F-8EE5-2232260B92AE}" type="presOf" srcId="{8F03ACE6-D764-4C42-8990-E21B6C262986}" destId="{F84E9845-6FCC-4ECC-A8E2-378431D89ED6}" srcOrd="0" destOrd="5" presId="urn:microsoft.com/office/officeart/2005/8/layout/process3"/>
    <dgm:cxn modelId="{8CCE3A55-7D4A-4257-BC3C-A423B3CB0B07}" type="presOf" srcId="{497D8F3C-7099-47E2-BE22-CEE7624310E8}" destId="{72DEFECB-6989-4B57-BCFF-55774A0B5A54}" srcOrd="0" destOrd="1" presId="urn:microsoft.com/office/officeart/2005/8/layout/process3"/>
    <dgm:cxn modelId="{90898586-AFB1-4E59-8A4E-8595F5586314}" srcId="{D54A9806-096E-42C4-A90E-6187F7F8FF17}" destId="{F11086E8-A041-4B03-ADD3-EA70272FC533}" srcOrd="3" destOrd="0" parTransId="{E138FC04-8291-4041-80D0-A7FE34E047EE}" sibTransId="{210260FC-40E2-4210-AC6B-DAB1F9B44108}"/>
    <dgm:cxn modelId="{E995F271-1CE3-40C3-BE6F-5E962C066D48}" srcId="{CDF10CC2-834E-496A-934C-F518CEBCBFFC}" destId="{C3E7139F-1080-40BB-961B-A295DF91CD7C}" srcOrd="7" destOrd="0" parTransId="{B772D95E-105A-49C9-80B2-D1A23C19C5A8}" sibTransId="{A7DFD09F-CC08-425A-B0D3-49115858A581}"/>
    <dgm:cxn modelId="{C4DFA53A-6CA8-43E4-8162-63E509797FA5}" type="presOf" srcId="{1FF16AD5-BC90-4D63-B202-6C0760AD28A8}" destId="{B45AF59C-F55D-49B6-9FD6-470C0A308440}" srcOrd="0" destOrd="0" presId="urn:microsoft.com/office/officeart/2005/8/layout/process3"/>
    <dgm:cxn modelId="{0A15D312-64EB-4CB1-B536-371F4CE4720C}" srcId="{1FF16AD5-BC90-4D63-B202-6C0760AD28A8}" destId="{AF00C559-99CC-4CE8-997F-D1DE6E83F7A8}" srcOrd="2" destOrd="0" parTransId="{565B8175-5CB9-4AA9-AD7A-4C66DF5991B4}" sibTransId="{4599A6CB-FADC-4615-BD56-725C3570622D}"/>
    <dgm:cxn modelId="{06673D5B-1B41-40C2-BA74-43CAE037C59B}" type="presOf" srcId="{4A7EA4BE-16F0-4F21-8E0F-64FA18C22E29}" destId="{72DEFECB-6989-4B57-BCFF-55774A0B5A54}" srcOrd="0" destOrd="2" presId="urn:microsoft.com/office/officeart/2005/8/layout/process3"/>
    <dgm:cxn modelId="{B63E5FDD-4863-4291-A4A6-F195F85C3453}" type="presOf" srcId="{8681B05E-E313-4129-A274-B86CA6B44957}" destId="{72DEFECB-6989-4B57-BCFF-55774A0B5A54}" srcOrd="0" destOrd="0" presId="urn:microsoft.com/office/officeart/2005/8/layout/process3"/>
    <dgm:cxn modelId="{A2410A17-F8A1-4AAB-B1A6-B4349EE477C9}" type="presOf" srcId="{76A36DAA-DF3D-4C79-A1F1-0618F5632BD6}" destId="{2EF2760F-6B09-40B8-ABA1-9C00ABCFDC6F}" srcOrd="0" destOrd="0" presId="urn:microsoft.com/office/officeart/2005/8/layout/process3"/>
    <dgm:cxn modelId="{6BBCC0AE-078C-4468-A47F-5C1A8E9974C6}" srcId="{D54A9806-096E-42C4-A90E-6187F7F8FF17}" destId="{0DA38479-D232-48F3-880B-B83E61F94748}" srcOrd="6" destOrd="0" parTransId="{7807D445-A34B-423F-BBE7-881D3E173C14}" sibTransId="{39285F12-D798-4656-BCAF-AF2B7DADCEF7}"/>
    <dgm:cxn modelId="{97AB1F6B-AF04-412B-B93C-34A83069AD1E}" srcId="{D54A9806-096E-42C4-A90E-6187F7F8FF17}" destId="{78960404-38E6-4DB3-A3BA-A348BB51B304}" srcOrd="1" destOrd="0" parTransId="{5C90454B-D793-4228-8716-0B728DEC64F6}" sibTransId="{E81EFEB5-5ECE-4481-AE19-FD5BD82152F5}"/>
    <dgm:cxn modelId="{298E7E74-4842-46DD-AEA9-D6824E4E0B27}" srcId="{AF00C559-99CC-4CE8-997F-D1DE6E83F7A8}" destId="{4A7EA4BE-16F0-4F21-8E0F-64FA18C22E29}" srcOrd="2" destOrd="0" parTransId="{19C52746-A5A8-4609-A6AA-71D1A5FFBB4C}" sibTransId="{ECE17089-A245-41F1-9194-626F6637D897}"/>
    <dgm:cxn modelId="{042CDA5B-2F69-4DA9-AD49-E4D5182FD160}" srcId="{AF00C559-99CC-4CE8-997F-D1DE6E83F7A8}" destId="{C277F93D-5B0A-4F93-B963-81E2D1F24D5D}" srcOrd="3" destOrd="0" parTransId="{55059ED3-8722-403B-8972-9CEA825C82AB}" sibTransId="{F56604BC-08DB-4F2F-A50F-1A31D738CFA7}"/>
    <dgm:cxn modelId="{E2B3368F-ECA6-432A-86FB-9A2BD45A58A2}" type="presOf" srcId="{AF00C559-99CC-4CE8-997F-D1DE6E83F7A8}" destId="{6C9824D8-7727-48CD-AEE4-92965705C38F}" srcOrd="0" destOrd="0" presId="urn:microsoft.com/office/officeart/2005/8/layout/process3"/>
    <dgm:cxn modelId="{CA79CA22-D77B-4D6D-B599-93EB34F0D03C}" type="presOf" srcId="{76A36DAA-DF3D-4C79-A1F1-0618F5632BD6}" destId="{BF951879-A51C-4C54-BF81-E275286F498C}" srcOrd="1" destOrd="0" presId="urn:microsoft.com/office/officeart/2005/8/layout/process3"/>
    <dgm:cxn modelId="{9AE2EDF6-49B9-4D23-B49C-AAF29C1183A3}" type="presOf" srcId="{F11086E8-A041-4B03-ADD3-EA70272FC533}" destId="{F84E9845-6FCC-4ECC-A8E2-378431D89ED6}" srcOrd="0" destOrd="3" presId="urn:microsoft.com/office/officeart/2005/8/layout/process3"/>
    <dgm:cxn modelId="{7967C667-5BF3-4E7C-B816-DC984C49C2DC}" type="presOf" srcId="{5E5C5E14-C641-45AA-A843-AC1C7D9C35B9}" destId="{FBFD4FEB-1750-4F5C-A50D-771E594B3D01}" srcOrd="0" destOrd="2" presId="urn:microsoft.com/office/officeart/2005/8/layout/process3"/>
    <dgm:cxn modelId="{20B735B4-7E74-41DE-ACE8-DDB2F638444C}" srcId="{CDF10CC2-834E-496A-934C-F518CEBCBFFC}" destId="{363E3739-D919-411A-AB6A-A0DDEE149469}" srcOrd="5" destOrd="0" parTransId="{0F4363F1-C7E6-47EA-91B3-423219C4127A}" sibTransId="{292D7526-C284-473A-B160-07BAD533F623}"/>
    <dgm:cxn modelId="{B47894E7-C500-487B-B7CB-721EF5622C8B}" type="presOf" srcId="{CEC4E12D-DEDB-46E4-AF65-769A20834A84}" destId="{FBFD4FEB-1750-4F5C-A50D-771E594B3D01}" srcOrd="0" destOrd="3" presId="urn:microsoft.com/office/officeart/2005/8/layout/process3"/>
    <dgm:cxn modelId="{1F6628AC-E2F6-4164-958C-EC1BD1B900AF}" type="presOf" srcId="{2DCDD777-A8D7-401F-91B2-79028263E033}" destId="{F84E9845-6FCC-4ECC-A8E2-378431D89ED6}" srcOrd="0" destOrd="4" presId="urn:microsoft.com/office/officeart/2005/8/layout/process3"/>
    <dgm:cxn modelId="{C8141D89-43BF-49A2-B9EC-BFBE0FD801CF}" type="presOf" srcId="{0DA38479-D232-48F3-880B-B83E61F94748}" destId="{F84E9845-6FCC-4ECC-A8E2-378431D89ED6}" srcOrd="0" destOrd="6" presId="urn:microsoft.com/office/officeart/2005/8/layout/process3"/>
    <dgm:cxn modelId="{E064A795-CB50-46AC-991F-803DFD1791BB}" srcId="{D54A9806-096E-42C4-A90E-6187F7F8FF17}" destId="{853EB47F-6638-4EE6-98F7-51A3C8CCC0A8}" srcOrd="0" destOrd="0" parTransId="{C4D833C1-3DDB-462F-9F1C-A0359C5D8EC6}" sibTransId="{3C7A1042-F721-4258-A62E-8AB5525847BD}"/>
    <dgm:cxn modelId="{5116E553-2E36-42BF-968F-B9A79BC4ACB0}" type="presOf" srcId="{66A30D1E-FF72-4F8A-B82B-DC38B0FCAA26}" destId="{F84E9845-6FCC-4ECC-A8E2-378431D89ED6}" srcOrd="0" destOrd="2" presId="urn:microsoft.com/office/officeart/2005/8/layout/process3"/>
    <dgm:cxn modelId="{A79457CE-FB50-4E2A-9E97-80A7A900A5F9}" srcId="{CDF10CC2-834E-496A-934C-F518CEBCBFFC}" destId="{04C9F904-3C56-49DC-8B51-548AA9A97C04}" srcOrd="4" destOrd="0" parTransId="{5CE58BD8-AF5F-4B86-9052-3F5D1BE3A4B8}" sibTransId="{2CB0C151-0809-4C9C-BE1A-8245C0E8B2B1}"/>
    <dgm:cxn modelId="{A21E63B2-9316-4A2E-AE78-D4A81E30F8FA}" srcId="{AF00C559-99CC-4CE8-997F-D1DE6E83F7A8}" destId="{8681B05E-E313-4129-A274-B86CA6B44957}" srcOrd="0" destOrd="0" parTransId="{187577E8-F5D7-44E4-B068-CB001522A113}" sibTransId="{D9455079-A3CD-4C14-92D8-66CCA85297EF}"/>
    <dgm:cxn modelId="{009BB1CD-A1E6-4E0F-9A2E-1C60B4785CA8}" type="presOf" srcId="{D54A9806-096E-42C4-A90E-6187F7F8FF17}" destId="{509E6001-5BD6-4282-8132-A1C984AEFE2F}" srcOrd="0" destOrd="0" presId="urn:microsoft.com/office/officeart/2005/8/layout/process3"/>
    <dgm:cxn modelId="{114C0055-1E3B-4558-B972-F6CEB5D9774D}" type="presOf" srcId="{AB403803-BE04-47DA-B761-B079429D7C68}" destId="{FBFD4FEB-1750-4F5C-A50D-771E594B3D01}" srcOrd="0" destOrd="6" presId="urn:microsoft.com/office/officeart/2005/8/layout/process3"/>
    <dgm:cxn modelId="{869B3DFD-BC3B-4269-89E4-B7F99CC0DCAE}" type="presOf" srcId="{D54A9806-096E-42C4-A90E-6187F7F8FF17}" destId="{932DC458-71AF-47E6-9FDD-FA1C532C9F21}" srcOrd="1" destOrd="0" presId="urn:microsoft.com/office/officeart/2005/8/layout/process3"/>
    <dgm:cxn modelId="{E24FC3CC-C17E-49C2-B365-1192D3ABFCFE}" srcId="{CDF10CC2-834E-496A-934C-F518CEBCBFFC}" destId="{C22D28C0-9549-4D78-9916-FAA02A926F91}" srcOrd="0" destOrd="0" parTransId="{25F04014-14DC-421A-8D59-99359049A1EF}" sibTransId="{B01D0E31-D973-40C7-9B2C-4F65BD087435}"/>
    <dgm:cxn modelId="{E519D058-5A00-4A54-9EC2-AEBF714C9A68}" type="presOf" srcId="{0C2151D2-5567-482F-82D2-FF1A8EAC1F26}" destId="{14F4DCA7-8695-46E7-8454-2A6F74AF9ABC}" srcOrd="1" destOrd="0" presId="urn:microsoft.com/office/officeart/2005/8/layout/process3"/>
    <dgm:cxn modelId="{79988493-0F30-41F3-9B7C-BD1D069E195D}" srcId="{1FF16AD5-BC90-4D63-B202-6C0760AD28A8}" destId="{D54A9806-096E-42C4-A90E-6187F7F8FF17}" srcOrd="0" destOrd="0" parTransId="{50B41E2F-2DA5-476D-9C49-CAA386B9F280}" sibTransId="{76A36DAA-DF3D-4C79-A1F1-0618F5632BD6}"/>
    <dgm:cxn modelId="{C8C83B17-F681-4F38-BD31-3B3254BFF426}" srcId="{CDF10CC2-834E-496A-934C-F518CEBCBFFC}" destId="{5E5C5E14-C641-45AA-A843-AC1C7D9C35B9}" srcOrd="2" destOrd="0" parTransId="{FB434FBB-919C-4654-8FB5-8CA4F62CD1FF}" sibTransId="{D97A2DAE-46DD-4F7F-888F-98A8FDA02CA3}"/>
    <dgm:cxn modelId="{44EE2C64-197F-4CEA-AE59-18AD5EC3EAA8}" srcId="{AF00C559-99CC-4CE8-997F-D1DE6E83F7A8}" destId="{497D8F3C-7099-47E2-BE22-CEE7624310E8}" srcOrd="1" destOrd="0" parTransId="{79B58DD5-B3DF-455E-A117-DAAB8729DEEA}" sibTransId="{AE9E27F4-DC75-4FC0-BA33-65E1EDAE87DC}"/>
    <dgm:cxn modelId="{E37E5CE6-0434-41AF-A87D-28FC5CE6F5D8}" srcId="{CDF10CC2-834E-496A-934C-F518CEBCBFFC}" destId="{3ED66F48-5F13-4B4F-8012-D77CA455408A}" srcOrd="9" destOrd="0" parTransId="{003AA960-A494-41B0-A0C3-87F8004CA55C}" sibTransId="{8FCB7D06-39CE-4140-9CB7-7B1AC2D2CCDD}"/>
    <dgm:cxn modelId="{98BF397B-8FD7-41D6-871A-CEDD6F72247D}" type="presOf" srcId="{853EB47F-6638-4EE6-98F7-51A3C8CCC0A8}" destId="{F84E9845-6FCC-4ECC-A8E2-378431D89ED6}" srcOrd="0" destOrd="0" presId="urn:microsoft.com/office/officeart/2005/8/layout/process3"/>
    <dgm:cxn modelId="{7BB6D22D-5BBE-4ED0-BF35-C6D7A456A1DB}" srcId="{D54A9806-096E-42C4-A90E-6187F7F8FF17}" destId="{8F03ACE6-D764-4C42-8990-E21B6C262986}" srcOrd="5" destOrd="0" parTransId="{7E7FC15A-765F-4453-99AA-52510C80C4F4}" sibTransId="{35643DFD-8618-43E2-9844-7D655A8AF538}"/>
    <dgm:cxn modelId="{A91AB839-EDE8-4723-84C7-E33452BC955A}" srcId="{1FF16AD5-BC90-4D63-B202-6C0760AD28A8}" destId="{CDF10CC2-834E-496A-934C-F518CEBCBFFC}" srcOrd="1" destOrd="0" parTransId="{0E2D650F-E796-4B6F-9B8C-0077EB2F84CB}" sibTransId="{0C2151D2-5567-482F-82D2-FF1A8EAC1F26}"/>
    <dgm:cxn modelId="{3A9B38BA-174D-44B8-A30E-E6073B38FCD2}" type="presOf" srcId="{CDF10CC2-834E-496A-934C-F518CEBCBFFC}" destId="{1365129B-BAA2-4D05-8290-F26CC948D283}" srcOrd="1" destOrd="0" presId="urn:microsoft.com/office/officeart/2005/8/layout/process3"/>
    <dgm:cxn modelId="{B56EE511-6C62-4666-A003-755578B424FC}" type="presOf" srcId="{363E3739-D919-411A-AB6A-A0DDEE149469}" destId="{FBFD4FEB-1750-4F5C-A50D-771E594B3D01}" srcOrd="0" destOrd="5" presId="urn:microsoft.com/office/officeart/2005/8/layout/process3"/>
    <dgm:cxn modelId="{3FCBBB00-0552-47B3-ADFF-8F0D938BBCE3}" type="presOf" srcId="{04C9F904-3C56-49DC-8B51-548AA9A97C04}" destId="{FBFD4FEB-1750-4F5C-A50D-771E594B3D01}" srcOrd="0" destOrd="4" presId="urn:microsoft.com/office/officeart/2005/8/layout/process3"/>
    <dgm:cxn modelId="{E351FC8F-8F9D-4C64-9D07-06A03DAED2DB}" type="presOf" srcId="{3ED66F48-5F13-4B4F-8012-D77CA455408A}" destId="{FBFD4FEB-1750-4F5C-A50D-771E594B3D01}" srcOrd="0" destOrd="9" presId="urn:microsoft.com/office/officeart/2005/8/layout/process3"/>
    <dgm:cxn modelId="{793B9C06-E93E-4270-9C04-A39DDECFE71A}" type="presParOf" srcId="{B45AF59C-F55D-49B6-9FD6-470C0A308440}" destId="{B6C1E180-D688-4F1D-B3CF-EBA9F2100752}" srcOrd="0" destOrd="0" presId="urn:microsoft.com/office/officeart/2005/8/layout/process3"/>
    <dgm:cxn modelId="{2307F854-2751-4A2E-BDC3-531E5FD7B33F}" type="presParOf" srcId="{B6C1E180-D688-4F1D-B3CF-EBA9F2100752}" destId="{509E6001-5BD6-4282-8132-A1C984AEFE2F}" srcOrd="0" destOrd="0" presId="urn:microsoft.com/office/officeart/2005/8/layout/process3"/>
    <dgm:cxn modelId="{9919B54A-DF78-43CE-A8A2-C30A121BEF37}" type="presParOf" srcId="{B6C1E180-D688-4F1D-B3CF-EBA9F2100752}" destId="{932DC458-71AF-47E6-9FDD-FA1C532C9F21}" srcOrd="1" destOrd="0" presId="urn:microsoft.com/office/officeart/2005/8/layout/process3"/>
    <dgm:cxn modelId="{16E7CBAC-5AE1-4BD3-9C88-24DB6EAB82DF}" type="presParOf" srcId="{B6C1E180-D688-4F1D-B3CF-EBA9F2100752}" destId="{F84E9845-6FCC-4ECC-A8E2-378431D89ED6}" srcOrd="2" destOrd="0" presId="urn:microsoft.com/office/officeart/2005/8/layout/process3"/>
    <dgm:cxn modelId="{8AC60DF4-B3FD-4981-9D7F-F043B6DC3B0C}" type="presParOf" srcId="{B45AF59C-F55D-49B6-9FD6-470C0A308440}" destId="{2EF2760F-6B09-40B8-ABA1-9C00ABCFDC6F}" srcOrd="1" destOrd="0" presId="urn:microsoft.com/office/officeart/2005/8/layout/process3"/>
    <dgm:cxn modelId="{D5B88B75-B1F2-496A-AFE7-261C2A16E116}" type="presParOf" srcId="{2EF2760F-6B09-40B8-ABA1-9C00ABCFDC6F}" destId="{BF951879-A51C-4C54-BF81-E275286F498C}" srcOrd="0" destOrd="0" presId="urn:microsoft.com/office/officeart/2005/8/layout/process3"/>
    <dgm:cxn modelId="{F58DE5B2-2FCD-4277-A2DE-D4A8E511BC2C}" type="presParOf" srcId="{B45AF59C-F55D-49B6-9FD6-470C0A308440}" destId="{F2516665-69B0-4B64-88D8-3BA3D74CC52A}" srcOrd="2" destOrd="0" presId="urn:microsoft.com/office/officeart/2005/8/layout/process3"/>
    <dgm:cxn modelId="{7BA0E16D-9C1B-4174-B799-F4B9FC0524B3}" type="presParOf" srcId="{F2516665-69B0-4B64-88D8-3BA3D74CC52A}" destId="{9FCDCD1B-35B2-449B-8173-BD72F9C599A0}" srcOrd="0" destOrd="0" presId="urn:microsoft.com/office/officeart/2005/8/layout/process3"/>
    <dgm:cxn modelId="{FACCC7FE-44A0-484A-9C96-831DB3762741}" type="presParOf" srcId="{F2516665-69B0-4B64-88D8-3BA3D74CC52A}" destId="{1365129B-BAA2-4D05-8290-F26CC948D283}" srcOrd="1" destOrd="0" presId="urn:microsoft.com/office/officeart/2005/8/layout/process3"/>
    <dgm:cxn modelId="{005605D9-08FF-4AFE-B891-AA0C7CBA2453}" type="presParOf" srcId="{F2516665-69B0-4B64-88D8-3BA3D74CC52A}" destId="{FBFD4FEB-1750-4F5C-A50D-771E594B3D01}" srcOrd="2" destOrd="0" presId="urn:microsoft.com/office/officeart/2005/8/layout/process3"/>
    <dgm:cxn modelId="{762C98AA-DC4E-4016-8D0A-57AA451789E6}" type="presParOf" srcId="{B45AF59C-F55D-49B6-9FD6-470C0A308440}" destId="{68350C79-0598-4CD4-AC46-AE612A4AA0C1}" srcOrd="3" destOrd="0" presId="urn:microsoft.com/office/officeart/2005/8/layout/process3"/>
    <dgm:cxn modelId="{E4CE1750-E270-4769-AD11-09BCA5B73709}" type="presParOf" srcId="{68350C79-0598-4CD4-AC46-AE612A4AA0C1}" destId="{14F4DCA7-8695-46E7-8454-2A6F74AF9ABC}" srcOrd="0" destOrd="0" presId="urn:microsoft.com/office/officeart/2005/8/layout/process3"/>
    <dgm:cxn modelId="{86F53573-7DA6-4527-A884-7F9DC2C3043D}" type="presParOf" srcId="{B45AF59C-F55D-49B6-9FD6-470C0A308440}" destId="{F8E466F7-81BE-4D24-BEE8-F736158A2B11}" srcOrd="4" destOrd="0" presId="urn:microsoft.com/office/officeart/2005/8/layout/process3"/>
    <dgm:cxn modelId="{55D49501-B74D-4836-924E-751EE0BEC141}" type="presParOf" srcId="{F8E466F7-81BE-4D24-BEE8-F736158A2B11}" destId="{6C9824D8-7727-48CD-AEE4-92965705C38F}" srcOrd="0" destOrd="0" presId="urn:microsoft.com/office/officeart/2005/8/layout/process3"/>
    <dgm:cxn modelId="{3CC830D6-A421-492F-8E15-7FEA98D6DF70}" type="presParOf" srcId="{F8E466F7-81BE-4D24-BEE8-F736158A2B11}" destId="{28D729AF-7821-4AA9-87E2-8380901B638E}" srcOrd="1" destOrd="0" presId="urn:microsoft.com/office/officeart/2005/8/layout/process3"/>
    <dgm:cxn modelId="{4C2B8B68-AE29-490C-94B6-E4E51AEB8FAE}" type="presParOf" srcId="{F8E466F7-81BE-4D24-BEE8-F736158A2B11}" destId="{72DEFECB-6989-4B57-BCFF-55774A0B5A54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2DC458-71AF-47E6-9FDD-FA1C532C9F21}">
      <dsp:nvSpPr>
        <dsp:cNvPr id="0" name=""/>
        <dsp:cNvSpPr/>
      </dsp:nvSpPr>
      <dsp:spPr>
        <a:xfrm>
          <a:off x="3034" y="98784"/>
          <a:ext cx="1379657" cy="1037984"/>
        </a:xfrm>
        <a:prstGeom prst="roundRect">
          <a:avLst>
            <a:gd name="adj" fmla="val 10000"/>
          </a:avLst>
        </a:prstGeom>
        <a:solidFill>
          <a:srgbClr val="0F243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45720" numCol="1" spcCol="1270" anchor="t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b="1" kern="1200" dirty="0" smtClean="0"/>
            <a:t>High Level Scope</a:t>
          </a:r>
          <a:endParaRPr lang="en-GB" sz="1200" b="1" kern="1200" dirty="0"/>
        </a:p>
      </dsp:txBody>
      <dsp:txXfrm>
        <a:off x="3034" y="98784"/>
        <a:ext cx="1379657" cy="691989"/>
      </dsp:txXfrm>
    </dsp:sp>
    <dsp:sp modelId="{F84E9845-6FCC-4ECC-A8E2-378431D89ED6}">
      <dsp:nvSpPr>
        <dsp:cNvPr id="0" name=""/>
        <dsp:cNvSpPr/>
      </dsp:nvSpPr>
      <dsp:spPr>
        <a:xfrm>
          <a:off x="276136" y="513774"/>
          <a:ext cx="1379657" cy="359241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100" kern="12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February 16 - HMRC published draft clauses for levy legislation on collection of the levy</a:t>
          </a:r>
          <a:endParaRPr lang="en-GB" sz="1100" b="1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GB" sz="1100" b="1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100" kern="12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Enterprise Bill and Finance Bill Royal assent. </a:t>
          </a:r>
          <a:endParaRPr lang="en-GB" sz="1100" b="1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GB" sz="1100" b="1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100" kern="12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April 16 –</a:t>
          </a:r>
          <a:br>
            <a:rPr lang="en-GB" sz="1100" kern="12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</a:br>
          <a:r>
            <a:rPr lang="en-GB" sz="1100" kern="12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BIS/DfE publish Employer Guide (broad operating model for the levy)</a:t>
          </a:r>
          <a:endParaRPr lang="en-GB" sz="1100" b="1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GB" sz="1100" b="1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100" kern="12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BIS/DfE publish draft funding rates</a:t>
          </a:r>
          <a:endParaRPr lang="en-GB" sz="1100" b="1" kern="1200" dirty="0"/>
        </a:p>
      </dsp:txBody>
      <dsp:txXfrm>
        <a:off x="316545" y="554183"/>
        <a:ext cx="1298839" cy="3511594"/>
      </dsp:txXfrm>
    </dsp:sp>
    <dsp:sp modelId="{2EF2760F-6B09-40B8-ABA1-9C00ABCFDC6F}">
      <dsp:nvSpPr>
        <dsp:cNvPr id="0" name=""/>
        <dsp:cNvSpPr/>
      </dsp:nvSpPr>
      <dsp:spPr>
        <a:xfrm rot="2313">
          <a:off x="1591842" y="273785"/>
          <a:ext cx="443400" cy="34349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900" kern="1200" dirty="0"/>
        </a:p>
      </dsp:txBody>
      <dsp:txXfrm>
        <a:off x="1591842" y="342449"/>
        <a:ext cx="340352" cy="206096"/>
      </dsp:txXfrm>
    </dsp:sp>
    <dsp:sp modelId="{1365129B-BAA2-4D05-8290-F26CC948D283}">
      <dsp:nvSpPr>
        <dsp:cNvPr id="0" name=""/>
        <dsp:cNvSpPr/>
      </dsp:nvSpPr>
      <dsp:spPr>
        <a:xfrm>
          <a:off x="2219295" y="97471"/>
          <a:ext cx="1379657" cy="1046395"/>
        </a:xfrm>
        <a:prstGeom prst="roundRect">
          <a:avLst>
            <a:gd name="adj" fmla="val 10000"/>
          </a:avLst>
        </a:prstGeom>
        <a:solidFill>
          <a:srgbClr val="0F243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45720" numCol="1" spcCol="1270" anchor="t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b="1" kern="1200" dirty="0" smtClean="0"/>
            <a:t>Operating Detail </a:t>
          </a:r>
          <a:endParaRPr lang="en-GB" sz="1200" b="1" kern="1200" dirty="0"/>
        </a:p>
      </dsp:txBody>
      <dsp:txXfrm>
        <a:off x="2219295" y="97471"/>
        <a:ext cx="1379657" cy="697596"/>
      </dsp:txXfrm>
    </dsp:sp>
    <dsp:sp modelId="{FBFD4FEB-1750-4F5C-A50D-771E594B3D01}">
      <dsp:nvSpPr>
        <dsp:cNvPr id="0" name=""/>
        <dsp:cNvSpPr/>
      </dsp:nvSpPr>
      <dsp:spPr>
        <a:xfrm>
          <a:off x="2501876" y="568443"/>
          <a:ext cx="1379657" cy="358925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en-GB" sz="1100" kern="12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BIS/DfE publish</a:t>
          </a:r>
          <a:br>
            <a:rPr lang="en-GB" sz="1100" kern="12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</a:br>
          <a:r>
            <a:rPr lang="en-GB" sz="1100" kern="12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 final funding rates</a:t>
          </a:r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en-GB" sz="1100" kern="12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 </a:t>
          </a:r>
          <a:endParaRPr lang="en-GB" sz="11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en-GB" sz="1100" kern="12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SFA publish draft </a:t>
          </a:r>
          <a:br>
            <a:rPr lang="en-GB" sz="1100" kern="12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</a:br>
          <a:r>
            <a:rPr lang="en-GB" sz="1100" kern="12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  funding rules</a:t>
          </a:r>
          <a:endParaRPr lang="en-GB" sz="11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endParaRPr lang="en-GB" sz="11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en-GB" sz="1100" kern="12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DAS registration opens</a:t>
          </a:r>
          <a:endParaRPr lang="en-GB" sz="11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endParaRPr lang="en-GB" sz="11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en-GB" sz="1100" kern="12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ITB consensus consultation launched.</a:t>
          </a:r>
          <a:endParaRPr lang="en-GB" sz="11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endParaRPr lang="en-GB" sz="11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endParaRPr lang="en-GB" sz="11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endParaRPr lang="en-GB" sz="1100" kern="1200" dirty="0" smtClean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en-GB" sz="1100" kern="12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endParaRPr lang="en-GB" sz="11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endParaRPr lang="en-GB" sz="11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2542285" y="608852"/>
        <a:ext cx="1298839" cy="3508434"/>
      </dsp:txXfrm>
    </dsp:sp>
    <dsp:sp modelId="{68350C79-0598-4CD4-AC46-AE612A4AA0C1}">
      <dsp:nvSpPr>
        <dsp:cNvPr id="0" name=""/>
        <dsp:cNvSpPr/>
      </dsp:nvSpPr>
      <dsp:spPr>
        <a:xfrm rot="21557353">
          <a:off x="3808086" y="260619"/>
          <a:ext cx="443434" cy="34349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900" kern="1200"/>
        </a:p>
      </dsp:txBody>
      <dsp:txXfrm>
        <a:off x="3808090" y="329957"/>
        <a:ext cx="340386" cy="206096"/>
      </dsp:txXfrm>
    </dsp:sp>
    <dsp:sp modelId="{28D729AF-7821-4AA9-87E2-8380901B638E}">
      <dsp:nvSpPr>
        <dsp:cNvPr id="0" name=""/>
        <dsp:cNvSpPr/>
      </dsp:nvSpPr>
      <dsp:spPr>
        <a:xfrm>
          <a:off x="4435557" y="72780"/>
          <a:ext cx="1379657" cy="1037984"/>
        </a:xfrm>
        <a:prstGeom prst="roundRect">
          <a:avLst>
            <a:gd name="adj" fmla="val 10000"/>
          </a:avLst>
        </a:prstGeom>
        <a:solidFill>
          <a:srgbClr val="0F243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45720" numCol="1" spcCol="1270" anchor="t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b="1" kern="1200" dirty="0" smtClean="0"/>
            <a:t>Transition </a:t>
          </a:r>
          <a:endParaRPr lang="en-GB" sz="1200" b="1" kern="1200" dirty="0"/>
        </a:p>
      </dsp:txBody>
      <dsp:txXfrm>
        <a:off x="4435557" y="72780"/>
        <a:ext cx="1379657" cy="691989"/>
      </dsp:txXfrm>
    </dsp:sp>
    <dsp:sp modelId="{72DEFECB-6989-4B57-BCFF-55774A0B5A54}">
      <dsp:nvSpPr>
        <dsp:cNvPr id="0" name=""/>
        <dsp:cNvSpPr/>
      </dsp:nvSpPr>
      <dsp:spPr>
        <a:xfrm>
          <a:off x="4718137" y="485957"/>
          <a:ext cx="1379657" cy="369642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GB" sz="1100" b="1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100" kern="1200" dirty="0" smtClean="0"/>
            <a:t> SFA publish final funding rules</a:t>
          </a:r>
          <a:endParaRPr lang="en-GB" sz="1100" b="1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GB" sz="1100" b="1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100" kern="1200" dirty="0" smtClean="0"/>
            <a:t>Full set of final funding guidelines published</a:t>
          </a:r>
          <a:br>
            <a:rPr lang="en-GB" sz="1100" kern="1200" dirty="0" smtClean="0"/>
          </a:br>
          <a:endParaRPr lang="en-GB" sz="1100" b="1" kern="1200" dirty="0"/>
        </a:p>
      </dsp:txBody>
      <dsp:txXfrm>
        <a:off x="4758546" y="526366"/>
        <a:ext cx="1298839" cy="36156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6701DA-BF19-4FF0-A343-28EBD90148D7}" type="datetimeFigureOut">
              <a:rPr lang="en-GB" smtClean="0"/>
              <a:t>18/03/2016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710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0" y="4705350"/>
            <a:ext cx="544576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9787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38" y="9408981"/>
            <a:ext cx="2949787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14D719-8FD2-4F4F-AB6E-201733C85A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1148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4D719-8FD2-4F4F-AB6E-201733C85ACB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82123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8A6C5-723F-4B2D-91A5-F229900572C0}" type="datetimeFigureOut">
              <a:rPr lang="en-GB" smtClean="0"/>
              <a:t>18/03/2016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B6853-4C35-4469-A4A9-845EAD6343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863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8A6C5-723F-4B2D-91A5-F229900572C0}" type="datetimeFigureOut">
              <a:rPr lang="en-GB" smtClean="0"/>
              <a:t>18/03/2016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B6853-4C35-4469-A4A9-845EAD6343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069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8A6C5-723F-4B2D-91A5-F229900572C0}" type="datetimeFigureOut">
              <a:rPr lang="en-GB" smtClean="0"/>
              <a:t>18/03/2016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B6853-4C35-4469-A4A9-845EAD6343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4566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8A6C5-723F-4B2D-91A5-F229900572C0}" type="datetimeFigureOut">
              <a:rPr lang="en-GB" smtClean="0"/>
              <a:t>18/03/2016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B6853-4C35-4469-A4A9-845EAD6343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17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8A6C5-723F-4B2D-91A5-F229900572C0}" type="datetimeFigureOut">
              <a:rPr lang="en-GB" smtClean="0"/>
              <a:t>18/03/2016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B6853-4C35-4469-A4A9-845EAD6343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1940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8A6C5-723F-4B2D-91A5-F229900572C0}" type="datetimeFigureOut">
              <a:rPr lang="en-GB" smtClean="0"/>
              <a:t>18/03/2016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B6853-4C35-4469-A4A9-845EAD6343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2626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8A6C5-723F-4B2D-91A5-F229900572C0}" type="datetimeFigureOut">
              <a:rPr lang="en-GB" smtClean="0"/>
              <a:t>18/03/2016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B6853-4C35-4469-A4A9-845EAD6343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7093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8A6C5-723F-4B2D-91A5-F229900572C0}" type="datetimeFigureOut">
              <a:rPr lang="en-GB" smtClean="0"/>
              <a:t>18/03/2016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B6853-4C35-4469-A4A9-845EAD6343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0381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8A6C5-723F-4B2D-91A5-F229900572C0}" type="datetimeFigureOut">
              <a:rPr lang="en-GB" smtClean="0"/>
              <a:t>18/03/2016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B6853-4C35-4469-A4A9-845EAD6343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2372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8A6C5-723F-4B2D-91A5-F229900572C0}" type="datetimeFigureOut">
              <a:rPr lang="en-GB" smtClean="0"/>
              <a:t>18/03/2016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B6853-4C35-4469-A4A9-845EAD6343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1605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8A6C5-723F-4B2D-91A5-F229900572C0}" type="datetimeFigureOut">
              <a:rPr lang="en-GB" smtClean="0"/>
              <a:t>18/03/2016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B6853-4C35-4469-A4A9-845EAD6343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5539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08A6C5-723F-4B2D-91A5-F229900572C0}" type="datetimeFigureOut">
              <a:rPr lang="en-GB" smtClean="0"/>
              <a:t>18/03/2016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8B6853-4C35-4469-A4A9-845EAD6343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546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592"/>
            <a:ext cx="9180512" cy="687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31640" y="272842"/>
            <a:ext cx="62618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Apprenticeship Levy</a:t>
            </a:r>
            <a:endParaRPr lang="en-GB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6033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00" y="0"/>
            <a:ext cx="91464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80150"/>
            <a:ext cx="914400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9512" y="169476"/>
            <a:ext cx="78223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</a:rPr>
              <a:t>The </a:t>
            </a:r>
            <a:r>
              <a:rPr lang="en-GB" sz="2800" b="1" dirty="0" smtClean="0">
                <a:solidFill>
                  <a:schemeClr val="bg1"/>
                </a:solidFill>
              </a:rPr>
              <a:t>Levy </a:t>
            </a:r>
            <a:r>
              <a:rPr lang="en-GB" sz="2800" b="1" dirty="0">
                <a:solidFill>
                  <a:schemeClr val="bg1"/>
                </a:solidFill>
              </a:rPr>
              <a:t>is part of a broader programme of reforms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1521" y="965041"/>
            <a:ext cx="864096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The government is </a:t>
            </a:r>
            <a:r>
              <a:rPr lang="en-GB" sz="2000" b="1" dirty="0"/>
              <a:t>committed to significantly increase the quantity and quality of apprenticeships in England to </a:t>
            </a:r>
            <a:r>
              <a:rPr lang="en-GB" sz="2000" b="1" dirty="0" smtClean="0"/>
              <a:t>reach 3 </a:t>
            </a:r>
            <a:r>
              <a:rPr lang="en-GB" sz="2000" b="1" dirty="0"/>
              <a:t>million starts </a:t>
            </a:r>
            <a:r>
              <a:rPr lang="en-GB" sz="2000" b="1" dirty="0" smtClean="0"/>
              <a:t>in 2020</a:t>
            </a:r>
            <a:r>
              <a:rPr lang="en-GB" sz="2000" dirty="0"/>
              <a:t>:</a:t>
            </a:r>
          </a:p>
          <a:p>
            <a:endParaRPr lang="en-GB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New </a:t>
            </a:r>
            <a:r>
              <a:rPr lang="en-GB" sz="2000" b="1" dirty="0"/>
              <a:t>Institute for Apprenticeships </a:t>
            </a:r>
            <a:r>
              <a:rPr lang="en-GB" sz="2000" dirty="0"/>
              <a:t>led by employers to support quality apprenticeships</a:t>
            </a:r>
          </a:p>
          <a:p>
            <a:r>
              <a:rPr lang="en-GB" sz="2000" i="1" dirty="0"/>
              <a:t> </a:t>
            </a:r>
            <a:r>
              <a:rPr lang="en-GB" sz="20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Employers at the heart of designing new </a:t>
            </a:r>
            <a:r>
              <a:rPr lang="en-GB" sz="2000" b="1" dirty="0"/>
              <a:t>Apprenticeships Standards </a:t>
            </a:r>
            <a:r>
              <a:rPr lang="en-GB" sz="2000" dirty="0"/>
              <a:t>through the Trailblazer programme</a:t>
            </a:r>
          </a:p>
          <a:p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Apprenticeships will be given </a:t>
            </a:r>
            <a:r>
              <a:rPr lang="en-GB" sz="2000" b="1" dirty="0"/>
              <a:t>equal legal </a:t>
            </a:r>
            <a:r>
              <a:rPr lang="en-GB" sz="2000" b="1" dirty="0" smtClean="0"/>
              <a:t>protection to </a:t>
            </a:r>
            <a:r>
              <a:rPr lang="en-GB" sz="2000" b="1" dirty="0"/>
              <a:t>degrees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/>
              <a:t>Abolishing employer NICs </a:t>
            </a:r>
            <a:r>
              <a:rPr lang="en-GB" sz="2000" dirty="0"/>
              <a:t>for apprentices under the age of 25 from April 2016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/>
              <a:t>Apprenticeship targets for public sector bodies</a:t>
            </a:r>
            <a:r>
              <a:rPr lang="en-GB" sz="2000" dirty="0"/>
              <a:t> – consulting on new duty on public sector to have 2.3% of its workforce comprised of apprenticeships</a:t>
            </a:r>
            <a:endParaRPr lang="en-GB" sz="2000" b="1" dirty="0"/>
          </a:p>
          <a:p>
            <a:endParaRPr lang="en-GB" sz="1000" dirty="0"/>
          </a:p>
          <a:p>
            <a:r>
              <a:rPr lang="en-GB" sz="2000" b="1" dirty="0"/>
              <a:t>But a step change in the scale and quality of the apprenticeship programme also </a:t>
            </a:r>
            <a:r>
              <a:rPr lang="en-GB" sz="2000" b="1" dirty="0" smtClean="0"/>
              <a:t>requires a </a:t>
            </a:r>
            <a:r>
              <a:rPr lang="en-GB" sz="2000" b="1" dirty="0"/>
              <a:t>step change in funding. </a:t>
            </a:r>
          </a:p>
        </p:txBody>
      </p:sp>
    </p:spTree>
    <p:extLst>
      <p:ext uri="{BB962C8B-B14F-4D97-AF65-F5344CB8AC3E}">
        <p14:creationId xmlns:p14="http://schemas.microsoft.com/office/powerpoint/2010/main" val="2861767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9495043"/>
              </p:ext>
            </p:extLst>
          </p:nvPr>
        </p:nvGraphicFramePr>
        <p:xfrm>
          <a:off x="3383301" y="692696"/>
          <a:ext cx="5794168" cy="288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Rounded Rectangle 4"/>
          <p:cNvSpPr/>
          <p:nvPr/>
        </p:nvSpPr>
        <p:spPr>
          <a:xfrm>
            <a:off x="6156175" y="4365104"/>
            <a:ext cx="3312368" cy="72008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2456" tIns="92456" rIns="92456" bIns="49530" numCol="1" spcCol="1270" anchor="t" anchorCtr="0">
            <a:no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…and employers are investing less in training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00" y="0"/>
            <a:ext cx="91464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80150"/>
            <a:ext cx="914400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5984" y="169476"/>
            <a:ext cx="65087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Action is needed to address current trends</a:t>
            </a:r>
            <a:endParaRPr lang="en-GB" sz="28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4222074907"/>
              </p:ext>
            </p:extLst>
          </p:nvPr>
        </p:nvGraphicFramePr>
        <p:xfrm>
          <a:off x="145984" y="3645024"/>
          <a:ext cx="4861740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13" name="Group 12"/>
          <p:cNvGrpSpPr/>
          <p:nvPr/>
        </p:nvGrpSpPr>
        <p:grpSpPr>
          <a:xfrm>
            <a:off x="145985" y="1252770"/>
            <a:ext cx="2987423" cy="1168117"/>
            <a:chOff x="4358296" y="45000"/>
            <a:chExt cx="1390610" cy="1226708"/>
          </a:xfrm>
        </p:grpSpPr>
        <p:sp>
          <p:nvSpPr>
            <p:cNvPr id="14" name="Rounded Rectangle 13"/>
            <p:cNvSpPr/>
            <p:nvPr/>
          </p:nvSpPr>
          <p:spPr>
            <a:xfrm>
              <a:off x="4369249" y="45000"/>
              <a:ext cx="1379657" cy="1226708"/>
            </a:xfrm>
            <a:prstGeom prst="roundRect">
              <a:avLst>
                <a:gd name="adj" fmla="val 10000"/>
              </a:avLst>
            </a:prstGeom>
            <a:solidFill>
              <a:srgbClr val="0F243D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Rounded Rectangle 4"/>
            <p:cNvSpPr/>
            <p:nvPr/>
          </p:nvSpPr>
          <p:spPr>
            <a:xfrm>
              <a:off x="4358296" y="45000"/>
              <a:ext cx="1379657" cy="8178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2456" tIns="92456" rIns="92456" bIns="49530" numCol="1" spcCol="1270" anchor="t" anchorCtr="0">
              <a:noAutofit/>
            </a:bodyPr>
            <a:lstStyle/>
            <a:p>
              <a:pPr algn="ctr"/>
              <a:r>
                <a:rPr lang="en-GB" b="1" dirty="0" smtClean="0"/>
                <a:t>UK productivity lags behind other developed economies…</a:t>
              </a:r>
              <a:endParaRPr lang="en-GB" b="1" dirty="0"/>
            </a:p>
          </p:txBody>
        </p:sp>
      </p:grpSp>
      <p:sp>
        <p:nvSpPr>
          <p:cNvPr id="16" name="Rounded Rectangle 15"/>
          <p:cNvSpPr/>
          <p:nvPr/>
        </p:nvSpPr>
        <p:spPr>
          <a:xfrm>
            <a:off x="5436096" y="4365104"/>
            <a:ext cx="2963893" cy="1008112"/>
          </a:xfrm>
          <a:prstGeom prst="roundRect">
            <a:avLst>
              <a:gd name="adj" fmla="val 10000"/>
            </a:avLst>
          </a:prstGeom>
          <a:solidFill>
            <a:srgbClr val="0F243D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GB" b="1" dirty="0" smtClean="0"/>
              <a:t>… and employers are investing less in training </a:t>
            </a:r>
            <a:endParaRPr lang="en-GB" b="1" dirty="0"/>
          </a:p>
        </p:txBody>
      </p:sp>
      <p:sp>
        <p:nvSpPr>
          <p:cNvPr id="5" name="Rectangle 4"/>
          <p:cNvSpPr/>
          <p:nvPr/>
        </p:nvSpPr>
        <p:spPr>
          <a:xfrm>
            <a:off x="323528" y="3284984"/>
            <a:ext cx="4572000" cy="6924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300" i="1" dirty="0"/>
              <a:t>Number of employees who worked fewer hours than usual because they attended a training course away from their workplace</a:t>
            </a:r>
          </a:p>
        </p:txBody>
      </p:sp>
    </p:spTree>
    <p:extLst>
      <p:ext uri="{BB962C8B-B14F-4D97-AF65-F5344CB8AC3E}">
        <p14:creationId xmlns:p14="http://schemas.microsoft.com/office/powerpoint/2010/main" val="165921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00" y="0"/>
            <a:ext cx="91464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80150"/>
            <a:ext cx="914400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9512" y="169476"/>
            <a:ext cx="83901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The Spending Review set the rate and scope of the levy</a:t>
            </a:r>
            <a:endParaRPr lang="en-GB" sz="2800" b="1" dirty="0">
              <a:solidFill>
                <a:schemeClr val="bg1"/>
              </a:solidFill>
            </a:endParaRPr>
          </a:p>
        </p:txBody>
      </p:sp>
      <p:pic>
        <p:nvPicPr>
          <p:cNvPr id="7" name="Picture 2" descr="C:\Users\howarthj\AppData\Local\Microsoft\Windows\Temporary Internet Files\Content.Outlook\QEHCF66G\Levy Infographic (2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094067"/>
            <a:ext cx="3477006" cy="2783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51521" y="965041"/>
            <a:ext cx="86409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The levy will be </a:t>
            </a:r>
            <a:r>
              <a:rPr lang="en-GB" sz="2400" b="1" dirty="0"/>
              <a:t>0.5%</a:t>
            </a:r>
            <a:r>
              <a:rPr lang="en-GB" sz="2400" dirty="0"/>
              <a:t> of </a:t>
            </a:r>
            <a:r>
              <a:rPr lang="en-GB" sz="2400" dirty="0" err="1" smtClean="0"/>
              <a:t>paybill</a:t>
            </a:r>
            <a:r>
              <a:rPr lang="en-GB" sz="2400" dirty="0" smtClean="0"/>
              <a:t>, paid through PAYE</a:t>
            </a:r>
            <a:endParaRPr lang="en-GB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An allowance of </a:t>
            </a:r>
            <a:r>
              <a:rPr lang="en-GB" sz="2400" b="1" dirty="0"/>
              <a:t>£</a:t>
            </a:r>
            <a:r>
              <a:rPr lang="en-GB" sz="2400" b="1" dirty="0" smtClean="0"/>
              <a:t>15,000</a:t>
            </a:r>
            <a:r>
              <a:rPr lang="en-GB" sz="2400" dirty="0" smtClean="0"/>
              <a:t> </a:t>
            </a:r>
            <a:endParaRPr lang="en-GB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Levy paid on </a:t>
            </a:r>
            <a:r>
              <a:rPr lang="en-GB" sz="2400" b="1" dirty="0" err="1"/>
              <a:t>paybill</a:t>
            </a:r>
            <a:r>
              <a:rPr lang="en-GB" sz="2400" b="1" dirty="0"/>
              <a:t> in excess of £3m </a:t>
            </a:r>
            <a:r>
              <a:rPr lang="en-GB" sz="2400" dirty="0"/>
              <a:t>(2% of UK employers</a:t>
            </a:r>
            <a:r>
              <a:rPr lang="en-GB" sz="2400" dirty="0" smtClean="0"/>
              <a:t>)</a:t>
            </a:r>
            <a:endParaRPr lang="en-GB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400" dirty="0"/>
          </a:p>
        </p:txBody>
      </p:sp>
      <p:sp>
        <p:nvSpPr>
          <p:cNvPr id="3" name="Rectangle 2"/>
          <p:cNvSpPr/>
          <p:nvPr/>
        </p:nvSpPr>
        <p:spPr>
          <a:xfrm>
            <a:off x="251521" y="3260789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Employers in England who pay the levy and are committed to apprenticeship training </a:t>
            </a:r>
            <a:r>
              <a:rPr lang="en-GB" sz="2400" b="1" dirty="0"/>
              <a:t>will be able to get out more than they pay into the levy</a:t>
            </a:r>
            <a:r>
              <a:rPr lang="en-GB" sz="2400" dirty="0"/>
              <a:t>, through a </a:t>
            </a:r>
            <a:r>
              <a:rPr lang="en-GB" sz="2400" b="1" dirty="0"/>
              <a:t>top-up</a:t>
            </a:r>
            <a:r>
              <a:rPr lang="en-GB" sz="2400" dirty="0"/>
              <a:t> to their digital accounts</a:t>
            </a:r>
          </a:p>
        </p:txBody>
      </p:sp>
    </p:spTree>
    <p:extLst>
      <p:ext uri="{BB962C8B-B14F-4D97-AF65-F5344CB8AC3E}">
        <p14:creationId xmlns:p14="http://schemas.microsoft.com/office/powerpoint/2010/main" val="1491674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00" y="0"/>
            <a:ext cx="91464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80150"/>
            <a:ext cx="914400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9512" y="169476"/>
            <a:ext cx="36032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Two worked examples:</a:t>
            </a:r>
            <a:endParaRPr lang="en-GB" sz="2800" b="1" dirty="0">
              <a:solidFill>
                <a:schemeClr val="bg1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4572000" y="1124744"/>
            <a:ext cx="1200" cy="4680520"/>
          </a:xfrm>
          <a:prstGeom prst="line">
            <a:avLst/>
          </a:prstGeom>
          <a:ln>
            <a:solidFill>
              <a:srgbClr val="0F24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216024" y="1124744"/>
            <a:ext cx="413995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Employer of </a:t>
            </a:r>
            <a:r>
              <a:rPr lang="en-GB" sz="2400" b="1" dirty="0">
                <a:solidFill>
                  <a:srgbClr val="C00000"/>
                </a:solidFill>
              </a:rPr>
              <a:t>250 employees</a:t>
            </a:r>
            <a:r>
              <a:rPr lang="en-GB" sz="2400" dirty="0"/>
              <a:t>, each with a gross salary of £</a:t>
            </a:r>
            <a:r>
              <a:rPr lang="en-GB" sz="2400" dirty="0" smtClean="0"/>
              <a:t>20,000.</a:t>
            </a:r>
          </a:p>
          <a:p>
            <a:r>
              <a:rPr lang="en-GB" sz="2400" dirty="0"/>
              <a:t>	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Pay bill: 250 x £20,000 = </a:t>
            </a:r>
            <a:r>
              <a:rPr lang="en-GB" sz="2400" b="1" dirty="0"/>
              <a:t>£5,000,000 </a:t>
            </a:r>
            <a:r>
              <a:rPr lang="en-GB" sz="2400" dirty="0"/>
              <a:t>	</a:t>
            </a:r>
          </a:p>
          <a:p>
            <a:endParaRPr lang="en-GB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Levy </a:t>
            </a:r>
            <a:r>
              <a:rPr lang="en-GB" sz="2400" dirty="0"/>
              <a:t>sum: 0.5% x £5,000,000 = </a:t>
            </a:r>
            <a:r>
              <a:rPr lang="en-GB" sz="2400" b="1" dirty="0"/>
              <a:t>£25,000	</a:t>
            </a:r>
            <a:endParaRPr lang="en-GB" sz="24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Allowance: £25,000 - £15,000 = </a:t>
            </a:r>
            <a:r>
              <a:rPr lang="en-GB" sz="2400" b="1" dirty="0">
                <a:solidFill>
                  <a:srgbClr val="C00000"/>
                </a:solidFill>
              </a:rPr>
              <a:t>£10,000 annual levy payment 	</a:t>
            </a:r>
          </a:p>
        </p:txBody>
      </p:sp>
      <p:sp>
        <p:nvSpPr>
          <p:cNvPr id="10" name="Rectangle 9"/>
          <p:cNvSpPr/>
          <p:nvPr/>
        </p:nvSpPr>
        <p:spPr>
          <a:xfrm>
            <a:off x="4788024" y="1055633"/>
            <a:ext cx="413995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Employer of </a:t>
            </a:r>
            <a:r>
              <a:rPr lang="en-GB" sz="2400" b="1" dirty="0" smtClean="0">
                <a:solidFill>
                  <a:srgbClr val="C00000"/>
                </a:solidFill>
              </a:rPr>
              <a:t>100 employees</a:t>
            </a:r>
            <a:r>
              <a:rPr lang="en-GB" sz="2400" dirty="0"/>
              <a:t>, each with a gross salary of £</a:t>
            </a:r>
            <a:r>
              <a:rPr lang="en-GB" sz="2400" dirty="0" smtClean="0"/>
              <a:t>20,000.</a:t>
            </a:r>
          </a:p>
          <a:p>
            <a:r>
              <a:rPr lang="en-GB" sz="2400" dirty="0"/>
              <a:t>	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Pay bill: </a:t>
            </a:r>
            <a:r>
              <a:rPr lang="en-GB" sz="2400" dirty="0" smtClean="0"/>
              <a:t>100 x </a:t>
            </a:r>
            <a:r>
              <a:rPr lang="en-GB" sz="2400" dirty="0"/>
              <a:t>£20,000 = </a:t>
            </a:r>
            <a:r>
              <a:rPr lang="en-GB" sz="2400" b="1" dirty="0" smtClean="0"/>
              <a:t>£2,000,000 </a:t>
            </a:r>
            <a:r>
              <a:rPr lang="en-GB" sz="2400" dirty="0"/>
              <a:t>	</a:t>
            </a:r>
          </a:p>
          <a:p>
            <a:endParaRPr lang="en-GB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Levy </a:t>
            </a:r>
            <a:r>
              <a:rPr lang="en-GB" sz="2400" dirty="0"/>
              <a:t>sum: 0.5% x </a:t>
            </a:r>
            <a:r>
              <a:rPr lang="en-GB" sz="2400" dirty="0" smtClean="0"/>
              <a:t>£2,000,000 </a:t>
            </a:r>
            <a:r>
              <a:rPr lang="en-GB" sz="2400" dirty="0"/>
              <a:t>= </a:t>
            </a:r>
            <a:r>
              <a:rPr lang="en-GB" sz="2400" b="1" dirty="0" smtClean="0"/>
              <a:t>£10,000</a:t>
            </a:r>
            <a:r>
              <a:rPr lang="en-GB" sz="2400" b="1" dirty="0"/>
              <a:t>	</a:t>
            </a:r>
            <a:endParaRPr lang="en-GB" sz="24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Allowance: </a:t>
            </a:r>
            <a:r>
              <a:rPr lang="en-GB" sz="2400" dirty="0" smtClean="0"/>
              <a:t>£10,000 </a:t>
            </a:r>
            <a:r>
              <a:rPr lang="en-GB" sz="2400" dirty="0"/>
              <a:t>- £15,000 = </a:t>
            </a:r>
            <a:r>
              <a:rPr lang="en-GB" sz="2400" b="1" dirty="0" smtClean="0">
                <a:solidFill>
                  <a:srgbClr val="C00000"/>
                </a:solidFill>
              </a:rPr>
              <a:t>£0 </a:t>
            </a:r>
            <a:r>
              <a:rPr lang="en-GB" sz="2400" b="1" dirty="0">
                <a:solidFill>
                  <a:srgbClr val="C00000"/>
                </a:solidFill>
              </a:rPr>
              <a:t>annual levy payment 	</a:t>
            </a:r>
          </a:p>
        </p:txBody>
      </p:sp>
    </p:spTree>
    <p:extLst>
      <p:ext uri="{BB962C8B-B14F-4D97-AF65-F5344CB8AC3E}">
        <p14:creationId xmlns:p14="http://schemas.microsoft.com/office/powerpoint/2010/main" val="1400748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00" y="0"/>
            <a:ext cx="91464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80150"/>
            <a:ext cx="914400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9512" y="169476"/>
            <a:ext cx="51073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Getting out more than you put in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268349" y="2930542"/>
            <a:ext cx="475252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Employer has </a:t>
            </a:r>
            <a:r>
              <a:rPr lang="en-GB" sz="2400" b="1" dirty="0" smtClean="0">
                <a:solidFill>
                  <a:srgbClr val="C00000"/>
                </a:solidFill>
              </a:rPr>
              <a:t>£12,000 annually entering their levy account </a:t>
            </a:r>
            <a:endParaRPr lang="en-GB" sz="2400" b="1" dirty="0">
              <a:solidFill>
                <a:srgbClr val="C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Monthly account funding = </a:t>
            </a:r>
            <a:r>
              <a:rPr lang="en-GB" sz="2400" b="1" dirty="0" smtClean="0"/>
              <a:t>£1,000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u="sng" dirty="0" smtClean="0"/>
              <a:t>Top up</a:t>
            </a:r>
            <a:r>
              <a:rPr lang="en-GB" sz="2400" dirty="0" smtClean="0"/>
              <a:t>: 10% x £1,000 = </a:t>
            </a:r>
            <a:r>
              <a:rPr lang="en-GB" sz="2400" b="1" dirty="0" smtClean="0"/>
              <a:t>£100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Levy monthly account increase: £1,000 </a:t>
            </a:r>
            <a:r>
              <a:rPr lang="en-GB" sz="2400" dirty="0"/>
              <a:t>+</a:t>
            </a:r>
            <a:r>
              <a:rPr lang="en-GB" sz="2400" dirty="0" smtClean="0"/>
              <a:t> £100 = </a:t>
            </a:r>
            <a:r>
              <a:rPr lang="en-GB" sz="2400" b="1" dirty="0" smtClean="0"/>
              <a:t>£1,100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 smtClean="0">
                <a:solidFill>
                  <a:srgbClr val="C00000"/>
                </a:solidFill>
              </a:rPr>
              <a:t>£13,200 annually to spend on Apprenticeships 	</a:t>
            </a:r>
            <a:endParaRPr lang="en-GB" sz="2400" b="1" dirty="0">
              <a:solidFill>
                <a:srgbClr val="C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1884" y="893619"/>
            <a:ext cx="894461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Employers who pay the levy and are committed to apprenticeships training will be able to get out more than they pay in to the </a:t>
            </a:r>
            <a:r>
              <a:rPr lang="en-GB" sz="2400" dirty="0" smtClean="0"/>
              <a:t>levy. </a:t>
            </a:r>
          </a:p>
          <a:p>
            <a:endParaRPr lang="en-GB" sz="2400" dirty="0"/>
          </a:p>
          <a:p>
            <a:r>
              <a:rPr lang="en-GB" sz="2400" dirty="0" smtClean="0"/>
              <a:t>The </a:t>
            </a:r>
            <a:r>
              <a:rPr lang="en-GB" sz="2400" dirty="0"/>
              <a:t>government will apply a </a:t>
            </a:r>
            <a:r>
              <a:rPr lang="en-GB" sz="2400" b="1" u="sng" dirty="0"/>
              <a:t>10% top-up </a:t>
            </a:r>
            <a:r>
              <a:rPr lang="en-GB" sz="2400" dirty="0"/>
              <a:t>to monthly funds entering levy paying employers digital accounts, for apprenticeship training in England, from April 2017. </a:t>
            </a:r>
            <a:endParaRPr lang="en-GB" sz="2400" dirty="0" smtClean="0"/>
          </a:p>
        </p:txBody>
      </p:sp>
      <p:grpSp>
        <p:nvGrpSpPr>
          <p:cNvPr id="13" name="Group 12"/>
          <p:cNvGrpSpPr/>
          <p:nvPr/>
        </p:nvGrpSpPr>
        <p:grpSpPr>
          <a:xfrm>
            <a:off x="516022" y="4254339"/>
            <a:ext cx="2987423" cy="584059"/>
            <a:chOff x="4358296" y="45000"/>
            <a:chExt cx="1390610" cy="1226708"/>
          </a:xfrm>
        </p:grpSpPr>
        <p:sp>
          <p:nvSpPr>
            <p:cNvPr id="14" name="Rounded Rectangle 13"/>
            <p:cNvSpPr/>
            <p:nvPr/>
          </p:nvSpPr>
          <p:spPr>
            <a:xfrm>
              <a:off x="4369249" y="45000"/>
              <a:ext cx="1379657" cy="1226708"/>
            </a:xfrm>
            <a:prstGeom prst="roundRect">
              <a:avLst>
                <a:gd name="adj" fmla="val 10000"/>
              </a:avLst>
            </a:prstGeom>
            <a:solidFill>
              <a:srgbClr val="0F243D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Rounded Rectangle 4"/>
            <p:cNvSpPr/>
            <p:nvPr/>
          </p:nvSpPr>
          <p:spPr>
            <a:xfrm>
              <a:off x="4358296" y="45000"/>
              <a:ext cx="1379657" cy="8178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2456" tIns="92456" rIns="92456" bIns="49530" numCol="1" spcCol="1270" anchor="t" anchorCtr="0">
              <a:noAutofit/>
            </a:bodyPr>
            <a:lstStyle/>
            <a:p>
              <a:pPr algn="ctr"/>
              <a:r>
                <a:rPr lang="en-GB" sz="2400" b="1" dirty="0" smtClean="0"/>
                <a:t>Worked example</a:t>
              </a:r>
              <a:endParaRPr lang="en-GB" sz="2400" b="1" dirty="0"/>
            </a:p>
          </p:txBody>
        </p:sp>
      </p:grpSp>
      <p:sp>
        <p:nvSpPr>
          <p:cNvPr id="11" name="Left Brace 10"/>
          <p:cNvSpPr/>
          <p:nvPr/>
        </p:nvSpPr>
        <p:spPr>
          <a:xfrm>
            <a:off x="3707903" y="2930542"/>
            <a:ext cx="856286" cy="3231654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E35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8157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00" y="0"/>
            <a:ext cx="91464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80150"/>
            <a:ext cx="914400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9512" y="169476"/>
            <a:ext cx="36604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How the Levy will work</a:t>
            </a:r>
            <a:endParaRPr lang="en-GB" sz="2800" b="1" dirty="0">
              <a:solidFill>
                <a:schemeClr val="bg1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94513" y="908720"/>
            <a:ext cx="8967274" cy="5249029"/>
            <a:chOff x="94513" y="1150169"/>
            <a:chExt cx="8967274" cy="5565845"/>
          </a:xfrm>
        </p:grpSpPr>
        <p:sp>
          <p:nvSpPr>
            <p:cNvPr id="10" name="Rectangle 9"/>
            <p:cNvSpPr/>
            <p:nvPr/>
          </p:nvSpPr>
          <p:spPr>
            <a:xfrm>
              <a:off x="94513" y="1150169"/>
              <a:ext cx="8928992" cy="1767510"/>
            </a:xfrm>
            <a:prstGeom prst="rect">
              <a:avLst/>
            </a:prstGeom>
            <a:solidFill>
              <a:srgbClr val="0F2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9615" y="3119366"/>
              <a:ext cx="8928992" cy="1573088"/>
            </a:xfrm>
            <a:prstGeom prst="rect">
              <a:avLst/>
            </a:prstGeom>
            <a:solidFill>
              <a:srgbClr val="0F243D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32795" y="4943544"/>
              <a:ext cx="8928992" cy="1756422"/>
            </a:xfrm>
            <a:prstGeom prst="rect">
              <a:avLst/>
            </a:prstGeom>
            <a:solidFill>
              <a:srgbClr val="0F243D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TextBox 12"/>
            <p:cNvSpPr txBox="1"/>
            <p:nvPr/>
          </p:nvSpPr>
          <p:spPr>
            <a:xfrm rot="16200000">
              <a:off x="-456065" y="5719291"/>
              <a:ext cx="147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GB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Government</a:t>
              </a:r>
              <a:endParaRPr lang="en-GB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 rot="16200000">
              <a:off x="-82500" y="3463968"/>
              <a:ext cx="105833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GB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Training </a:t>
              </a:r>
              <a:br>
                <a:rPr lang="en-GB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</a:br>
              <a:r>
                <a:rPr lang="en-GB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Provider</a:t>
              </a:r>
              <a:endParaRPr lang="en-GB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 rot="16200000">
              <a:off x="-273432" y="1916955"/>
              <a:ext cx="11554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GB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Employer</a:t>
              </a:r>
              <a:endParaRPr lang="en-GB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432702" y="1638354"/>
              <a:ext cx="1224136" cy="9985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GB" sz="1600" dirty="0" smtClean="0">
                  <a:solidFill>
                    <a:schemeClr val="tx1"/>
                  </a:solidFill>
                </a:rPr>
                <a:t>Receive training for apprentice</a:t>
              </a:r>
              <a:endParaRPr lang="en-GB" sz="1600" dirty="0">
                <a:solidFill>
                  <a:schemeClr val="tx1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7799369" y="3368841"/>
              <a:ext cx="1224136" cy="9955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GB" sz="1600" dirty="0" smtClean="0">
                  <a:solidFill>
                    <a:schemeClr val="tx1"/>
                  </a:solidFill>
                </a:rPr>
                <a:t>Redeem “vouchers”</a:t>
              </a:r>
              <a:endParaRPr lang="en-GB" sz="1600" dirty="0">
                <a:solidFill>
                  <a:schemeClr val="tx1"/>
                </a:solidFill>
              </a:endParaRPr>
            </a:p>
          </p:txBody>
        </p:sp>
        <p:cxnSp>
          <p:nvCxnSpPr>
            <p:cNvPr id="18" name="Straight Arrow Connector 17"/>
            <p:cNvCxnSpPr>
              <a:stCxn id="44" idx="2"/>
              <a:endCxn id="42" idx="0"/>
            </p:cNvCxnSpPr>
            <p:nvPr/>
          </p:nvCxnSpPr>
          <p:spPr>
            <a:xfrm flipH="1">
              <a:off x="5687246" y="2636912"/>
              <a:ext cx="878" cy="731930"/>
            </a:xfrm>
            <a:prstGeom prst="straightConnector1">
              <a:avLst/>
            </a:prstGeom>
            <a:ln w="38100">
              <a:solidFill>
                <a:srgbClr val="C00000">
                  <a:alpha val="40000"/>
                </a:srgb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46" idx="0"/>
              <a:endCxn id="16" idx="2"/>
            </p:cNvCxnSpPr>
            <p:nvPr/>
          </p:nvCxnSpPr>
          <p:spPr>
            <a:xfrm flipV="1">
              <a:off x="7044770" y="2636912"/>
              <a:ext cx="0" cy="723747"/>
            </a:xfrm>
            <a:prstGeom prst="straightConnector1">
              <a:avLst/>
            </a:prstGeom>
            <a:ln w="38100">
              <a:solidFill>
                <a:srgbClr val="C00000">
                  <a:alpha val="40000"/>
                </a:srgb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>
              <a:off x="7956376" y="4546880"/>
              <a:ext cx="0" cy="822274"/>
            </a:xfrm>
            <a:prstGeom prst="straightConnector1">
              <a:avLst/>
            </a:prstGeom>
            <a:ln w="38100">
              <a:solidFill>
                <a:srgbClr val="FF0000">
                  <a:alpha val="40000"/>
                </a:srgb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 flipV="1">
              <a:off x="8604448" y="4546880"/>
              <a:ext cx="0" cy="840375"/>
            </a:xfrm>
            <a:prstGeom prst="straightConnector1">
              <a:avLst/>
            </a:prstGeom>
            <a:ln w="38100">
              <a:solidFill>
                <a:srgbClr val="C00000">
                  <a:alpha val="40000"/>
                </a:srgb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94513" y="2641601"/>
              <a:ext cx="37483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GB" sz="1400" b="1" dirty="0" smtClean="0">
                  <a:latin typeface="Calibri" pitchFamily="34" charset="0"/>
                  <a:cs typeface="Calibri" pitchFamily="34" charset="0"/>
                </a:rPr>
                <a:t>Our objectives: Employer control and simplicity </a:t>
              </a:r>
              <a:endParaRPr lang="en-GB" sz="1400" b="1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96026" y="6389660"/>
              <a:ext cx="7386638" cy="3263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GB" sz="14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Our objectives: Get the machinery right to provide a quality service while protecting public purse</a:t>
              </a:r>
              <a:endParaRPr lang="en-GB" sz="1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cxnSp>
          <p:nvCxnSpPr>
            <p:cNvPr id="26" name="Straight Arrow Connector 25"/>
            <p:cNvCxnSpPr/>
            <p:nvPr/>
          </p:nvCxnSpPr>
          <p:spPr>
            <a:xfrm>
              <a:off x="5652120" y="4548195"/>
              <a:ext cx="0" cy="884806"/>
            </a:xfrm>
            <a:prstGeom prst="straightConnector1">
              <a:avLst/>
            </a:prstGeom>
            <a:ln w="38100">
              <a:solidFill>
                <a:srgbClr val="FF0000">
                  <a:alpha val="40000"/>
                </a:srgb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Right Arrow 28"/>
            <p:cNvSpPr/>
            <p:nvPr/>
          </p:nvSpPr>
          <p:spPr>
            <a:xfrm>
              <a:off x="1340023" y="1791749"/>
              <a:ext cx="648072" cy="701147"/>
            </a:xfrm>
            <a:prstGeom prst="rightArrow">
              <a:avLst>
                <a:gd name="adj1" fmla="val 100000"/>
                <a:gd name="adj2" fmla="val 3824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611560" y="1643044"/>
              <a:ext cx="1224136" cy="9938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GB" sz="1600" dirty="0" smtClean="0">
                  <a:solidFill>
                    <a:schemeClr val="tx1"/>
                  </a:solidFill>
                </a:rPr>
                <a:t>HMRC collect levy (PAYE)</a:t>
              </a:r>
              <a:endParaRPr lang="en-GB" sz="1600" dirty="0">
                <a:solidFill>
                  <a:schemeClr val="tx1"/>
                </a:solidFill>
              </a:endParaRPr>
            </a:p>
          </p:txBody>
        </p:sp>
        <p:sp>
          <p:nvSpPr>
            <p:cNvPr id="31" name="Right Arrow 30"/>
            <p:cNvSpPr/>
            <p:nvPr/>
          </p:nvSpPr>
          <p:spPr>
            <a:xfrm>
              <a:off x="2843808" y="1819937"/>
              <a:ext cx="648072" cy="701147"/>
            </a:xfrm>
            <a:prstGeom prst="rightArrow">
              <a:avLst>
                <a:gd name="adj1" fmla="val 100000"/>
                <a:gd name="adj2" fmla="val 3824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Right Arrow 31"/>
            <p:cNvSpPr/>
            <p:nvPr/>
          </p:nvSpPr>
          <p:spPr>
            <a:xfrm>
              <a:off x="4427984" y="1823970"/>
              <a:ext cx="648072" cy="701147"/>
            </a:xfrm>
            <a:prstGeom prst="rightArrow">
              <a:avLst>
                <a:gd name="adj1" fmla="val 100000"/>
                <a:gd name="adj2" fmla="val 3824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Right Arrow 32"/>
            <p:cNvSpPr/>
            <p:nvPr/>
          </p:nvSpPr>
          <p:spPr>
            <a:xfrm>
              <a:off x="5796136" y="1819709"/>
              <a:ext cx="648072" cy="701147"/>
            </a:xfrm>
            <a:prstGeom prst="rightArrow">
              <a:avLst>
                <a:gd name="adj1" fmla="val 100000"/>
                <a:gd name="adj2" fmla="val 3824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Right Arrow 33"/>
            <p:cNvSpPr/>
            <p:nvPr/>
          </p:nvSpPr>
          <p:spPr>
            <a:xfrm>
              <a:off x="2843808" y="3593504"/>
              <a:ext cx="648072" cy="701147"/>
            </a:xfrm>
            <a:prstGeom prst="rightArrow">
              <a:avLst>
                <a:gd name="adj1" fmla="val 100000"/>
                <a:gd name="adj2" fmla="val 3824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Right Arrow 34"/>
            <p:cNvSpPr/>
            <p:nvPr/>
          </p:nvSpPr>
          <p:spPr>
            <a:xfrm>
              <a:off x="4427984" y="3593504"/>
              <a:ext cx="648072" cy="701147"/>
            </a:xfrm>
            <a:prstGeom prst="rightArrow">
              <a:avLst>
                <a:gd name="adj1" fmla="val 100000"/>
                <a:gd name="adj2" fmla="val 3824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Right Arrow 35"/>
            <p:cNvSpPr/>
            <p:nvPr/>
          </p:nvSpPr>
          <p:spPr>
            <a:xfrm>
              <a:off x="5796136" y="3503190"/>
              <a:ext cx="648072" cy="701147"/>
            </a:xfrm>
            <a:prstGeom prst="rightArrow">
              <a:avLst>
                <a:gd name="adj1" fmla="val 100000"/>
                <a:gd name="adj2" fmla="val 3824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Right Arrow 36"/>
            <p:cNvSpPr/>
            <p:nvPr/>
          </p:nvSpPr>
          <p:spPr>
            <a:xfrm>
              <a:off x="7164288" y="3517149"/>
              <a:ext cx="648072" cy="701147"/>
            </a:xfrm>
            <a:prstGeom prst="rightArrow">
              <a:avLst>
                <a:gd name="adj1" fmla="val 100000"/>
                <a:gd name="adj2" fmla="val 3824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Right Arrow 37"/>
            <p:cNvSpPr/>
            <p:nvPr/>
          </p:nvSpPr>
          <p:spPr>
            <a:xfrm>
              <a:off x="5731754" y="5519988"/>
              <a:ext cx="648072" cy="701147"/>
            </a:xfrm>
            <a:prstGeom prst="rightArrow">
              <a:avLst>
                <a:gd name="adj1" fmla="val 100000"/>
                <a:gd name="adj2" fmla="val 3824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Right Arrow 38"/>
            <p:cNvSpPr/>
            <p:nvPr/>
          </p:nvSpPr>
          <p:spPr>
            <a:xfrm>
              <a:off x="7164288" y="5519987"/>
              <a:ext cx="648072" cy="701147"/>
            </a:xfrm>
            <a:prstGeom prst="rightArrow">
              <a:avLst>
                <a:gd name="adj1" fmla="val 100000"/>
                <a:gd name="adj2" fmla="val 3824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491880" y="1606604"/>
              <a:ext cx="1440160" cy="10811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t"/>
            <a:lstStyle/>
            <a:p>
              <a:pPr algn="ctr"/>
              <a:endParaRPr lang="en-GB" sz="16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GB" sz="1600" dirty="0" smtClean="0">
                  <a:solidFill>
                    <a:schemeClr val="tx1"/>
                  </a:solidFill>
                </a:rPr>
                <a:t>Employ Apprentice</a:t>
              </a:r>
              <a:br>
                <a:rPr lang="en-GB" sz="1600" dirty="0" smtClean="0">
                  <a:solidFill>
                    <a:schemeClr val="tx1"/>
                  </a:solidFill>
                </a:rPr>
              </a:br>
              <a:endParaRPr lang="en-GB" sz="1100" dirty="0">
                <a:solidFill>
                  <a:schemeClr val="tx1"/>
                </a:solidFill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3491880" y="3325763"/>
              <a:ext cx="1440160" cy="10801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t"/>
            <a:lstStyle/>
            <a:p>
              <a:pPr algn="ctr"/>
              <a:r>
                <a:rPr lang="en-GB" sz="1600" dirty="0" smtClean="0">
                  <a:solidFill>
                    <a:schemeClr val="tx1"/>
                  </a:solidFill>
                </a:rPr>
                <a:t>Offer apprenticeship training</a:t>
              </a:r>
              <a:endParaRPr lang="en-GB" sz="1600" dirty="0">
                <a:solidFill>
                  <a:schemeClr val="tx1"/>
                </a:solidFill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5075178" y="3368841"/>
              <a:ext cx="1224136" cy="9955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GB" sz="1600" dirty="0" smtClean="0">
                  <a:solidFill>
                    <a:schemeClr val="tx1"/>
                  </a:solidFill>
                </a:rPr>
                <a:t>Receive vouchers </a:t>
              </a:r>
              <a:r>
                <a:rPr lang="en-GB" sz="1600" dirty="0">
                  <a:solidFill>
                    <a:schemeClr val="tx1"/>
                  </a:solidFill>
                </a:rPr>
                <a:t>(</a:t>
              </a:r>
              <a:r>
                <a:rPr lang="en-GB" sz="1600" dirty="0" smtClean="0">
                  <a:solidFill>
                    <a:schemeClr val="tx1"/>
                  </a:solidFill>
                </a:rPr>
                <a:t>Digital Service)</a:t>
              </a:r>
              <a:endParaRPr lang="en-GB" sz="1600" dirty="0">
                <a:solidFill>
                  <a:schemeClr val="tx1"/>
                </a:solidFill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4932040" y="5369154"/>
              <a:ext cx="1224136" cy="10246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GB" sz="1600" dirty="0" smtClean="0">
                  <a:solidFill>
                    <a:schemeClr val="tx1"/>
                  </a:solidFill>
                </a:rPr>
                <a:t>Timely data on training</a:t>
              </a:r>
              <a:endParaRPr lang="en-GB" sz="1600" dirty="0">
                <a:solidFill>
                  <a:schemeClr val="tx1"/>
                </a:solidFill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5076056" y="1638354"/>
              <a:ext cx="1224136" cy="9985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GB" sz="1600" dirty="0" smtClean="0">
                  <a:solidFill>
                    <a:schemeClr val="tx1"/>
                  </a:solidFill>
                </a:rPr>
                <a:t>Pay for training with “vouchers”</a:t>
              </a:r>
              <a:endParaRPr lang="en-GB" sz="1600" dirty="0">
                <a:solidFill>
                  <a:schemeClr val="tx1"/>
                </a:solidFill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988095" y="1638354"/>
              <a:ext cx="1368153" cy="9985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GB" sz="1600" dirty="0" smtClean="0">
                  <a:solidFill>
                    <a:schemeClr val="tx1"/>
                  </a:solidFill>
                </a:rPr>
                <a:t>Employer has online</a:t>
              </a:r>
              <a:br>
                <a:rPr lang="en-GB" sz="1600" dirty="0" smtClean="0">
                  <a:solidFill>
                    <a:schemeClr val="tx1"/>
                  </a:solidFill>
                </a:rPr>
              </a:br>
              <a:r>
                <a:rPr lang="en-GB" sz="1600" dirty="0" smtClean="0">
                  <a:solidFill>
                    <a:schemeClr val="tx1"/>
                  </a:solidFill>
                </a:rPr>
                <a:t>account</a:t>
              </a:r>
              <a:endParaRPr lang="en-GB" sz="1600" dirty="0">
                <a:solidFill>
                  <a:schemeClr val="tx1"/>
                </a:solidFill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6432702" y="3360659"/>
              <a:ext cx="1224136" cy="10037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GB" sz="1600" dirty="0" smtClean="0">
                  <a:solidFill>
                    <a:schemeClr val="tx1"/>
                  </a:solidFill>
                </a:rPr>
                <a:t>Provide </a:t>
              </a:r>
              <a:r>
                <a:rPr lang="en-GB" sz="1600" dirty="0">
                  <a:solidFill>
                    <a:schemeClr val="tx1"/>
                  </a:solidFill>
                </a:rPr>
                <a:t>t</a:t>
              </a:r>
              <a:r>
                <a:rPr lang="en-GB" sz="1600" dirty="0" smtClean="0">
                  <a:solidFill>
                    <a:schemeClr val="tx1"/>
                  </a:solidFill>
                </a:rPr>
                <a:t>raining to apprentice</a:t>
              </a:r>
              <a:endParaRPr lang="en-GB" sz="1600" dirty="0">
                <a:solidFill>
                  <a:schemeClr val="tx1"/>
                </a:solidFill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6372200" y="5369154"/>
              <a:ext cx="1224136" cy="10151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GB" sz="1600" dirty="0" smtClean="0">
                  <a:solidFill>
                    <a:schemeClr val="tx1"/>
                  </a:solidFill>
                </a:rPr>
                <a:t>Check training is complete</a:t>
              </a:r>
              <a:endParaRPr lang="en-GB" sz="1600" dirty="0">
                <a:solidFill>
                  <a:schemeClr val="tx1"/>
                </a:solidFill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7796840" y="5369154"/>
              <a:ext cx="1224136" cy="10151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GB" sz="1600" dirty="0" smtClean="0">
                  <a:solidFill>
                    <a:schemeClr val="tx1"/>
                  </a:solidFill>
                </a:rPr>
                <a:t>If funding unlocked: Pay provider</a:t>
              </a:r>
              <a:endParaRPr lang="en-GB" sz="1600" dirty="0">
                <a:solidFill>
                  <a:schemeClr val="tx1"/>
                </a:solidFill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928076" y="3360659"/>
              <a:ext cx="1440160" cy="10801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t"/>
            <a:lstStyle/>
            <a:p>
              <a:pPr algn="ctr"/>
              <a:r>
                <a:rPr lang="en-GB" sz="1600" dirty="0" smtClean="0">
                  <a:solidFill>
                    <a:schemeClr val="tx1"/>
                  </a:solidFill>
                </a:rPr>
                <a:t>Register with SFA</a:t>
              </a:r>
              <a:br>
                <a:rPr lang="en-GB" sz="1600" dirty="0" smtClean="0">
                  <a:solidFill>
                    <a:schemeClr val="tx1"/>
                  </a:solidFill>
                </a:rPr>
              </a:br>
              <a:r>
                <a:rPr lang="en-GB" sz="1600" dirty="0" smtClean="0">
                  <a:solidFill>
                    <a:schemeClr val="tx1"/>
                  </a:solidFill>
                </a:rPr>
                <a:t>(Ofsted)</a:t>
              </a:r>
              <a:endParaRPr lang="en-GB" sz="1600" dirty="0">
                <a:solidFill>
                  <a:schemeClr val="tx1"/>
                </a:solidFill>
              </a:endParaRPr>
            </a:p>
          </p:txBody>
        </p:sp>
        <p:sp>
          <p:nvSpPr>
            <p:cNvPr id="50" name="Right Arrow 49"/>
            <p:cNvSpPr/>
            <p:nvPr/>
          </p:nvSpPr>
          <p:spPr>
            <a:xfrm>
              <a:off x="4291692" y="5433001"/>
              <a:ext cx="648072" cy="367400"/>
            </a:xfrm>
            <a:prstGeom prst="rightArrow">
              <a:avLst>
                <a:gd name="adj1" fmla="val 100000"/>
                <a:gd name="adj2" fmla="val 3824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" name="Right Arrow 50"/>
            <p:cNvSpPr/>
            <p:nvPr/>
          </p:nvSpPr>
          <p:spPr>
            <a:xfrm>
              <a:off x="4283968" y="5945564"/>
              <a:ext cx="648072" cy="367400"/>
            </a:xfrm>
            <a:prstGeom prst="rightArrow">
              <a:avLst>
                <a:gd name="adj1" fmla="val 100000"/>
                <a:gd name="adj2" fmla="val 3824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463849" y="5903956"/>
              <a:ext cx="4288172" cy="4506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GB" sz="1600" dirty="0" smtClean="0">
                  <a:solidFill>
                    <a:schemeClr val="tx1"/>
                  </a:solidFill>
                </a:rPr>
                <a:t>Employer and Provider Identity Assurance</a:t>
              </a:r>
              <a:endParaRPr lang="en-GB" sz="1600" dirty="0">
                <a:solidFill>
                  <a:schemeClr val="tx1"/>
                </a:solidFill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446668" y="5430402"/>
              <a:ext cx="4305352" cy="3913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GB" sz="1600" dirty="0" smtClean="0">
                  <a:solidFill>
                    <a:schemeClr val="tx1"/>
                  </a:solidFill>
                </a:rPr>
                <a:t>Pass data on levy payments from HMRC to BIS</a:t>
              </a:r>
              <a:endParaRPr lang="en-GB" sz="1600" dirty="0">
                <a:solidFill>
                  <a:schemeClr val="tx1"/>
                </a:solidFill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7703502" y="1643043"/>
              <a:ext cx="1224136" cy="9985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GB" sz="1600" dirty="0" smtClean="0">
                  <a:solidFill>
                    <a:schemeClr val="tx1"/>
                  </a:solidFill>
                </a:rPr>
                <a:t>Unused vouchers expire</a:t>
              </a:r>
              <a:endParaRPr lang="en-GB" sz="16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55" name="Elbow Connector 54"/>
          <p:cNvCxnSpPr>
            <a:stCxn id="54" idx="0"/>
            <a:endCxn id="56" idx="3"/>
          </p:cNvCxnSpPr>
          <p:nvPr/>
        </p:nvCxnSpPr>
        <p:spPr>
          <a:xfrm rot="16200000" flipV="1">
            <a:off x="6506018" y="-436013"/>
            <a:ext cx="235575" cy="3383530"/>
          </a:xfrm>
          <a:prstGeom prst="bentConnector2">
            <a:avLst/>
          </a:prstGeom>
          <a:ln w="38100">
            <a:solidFill>
              <a:srgbClr val="C0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/>
          <p:cNvSpPr/>
          <p:nvPr/>
        </p:nvSpPr>
        <p:spPr>
          <a:xfrm>
            <a:off x="3491880" y="982056"/>
            <a:ext cx="1440160" cy="3118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Top up</a:t>
            </a:r>
            <a:endParaRPr lang="en-GB" sz="1600" dirty="0">
              <a:solidFill>
                <a:schemeClr val="tx1"/>
              </a:solidFill>
            </a:endParaRPr>
          </a:p>
        </p:txBody>
      </p:sp>
      <p:cxnSp>
        <p:nvCxnSpPr>
          <p:cNvPr id="57" name="Elbow Connector 56"/>
          <p:cNvCxnSpPr>
            <a:endCxn id="45" idx="0"/>
          </p:cNvCxnSpPr>
          <p:nvPr/>
        </p:nvCxnSpPr>
        <p:spPr>
          <a:xfrm rot="10800000" flipV="1">
            <a:off x="2672172" y="1147372"/>
            <a:ext cx="819708" cy="221743"/>
          </a:xfrm>
          <a:prstGeom prst="bentConnector2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7773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71" y="-1"/>
            <a:ext cx="8026400" cy="754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71" y="6168571"/>
            <a:ext cx="8026400" cy="763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98664" y="137855"/>
            <a:ext cx="16846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solidFill>
                  <a:prstClr val="white"/>
                </a:solidFill>
              </a:rPr>
              <a:t>Next Steps  </a:t>
            </a:r>
            <a:endParaRPr lang="en-GB" sz="2400" b="1" dirty="0">
              <a:solidFill>
                <a:prstClr val="white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580571" y="1125414"/>
            <a:ext cx="6151669" cy="4829878"/>
            <a:chOff x="1277634" y="1637650"/>
            <a:chExt cx="6534726" cy="3606601"/>
          </a:xfrm>
        </p:grpSpPr>
        <p:graphicFrame>
          <p:nvGraphicFramePr>
            <p:cNvPr id="12" name="Diagram 11"/>
            <p:cNvGraphicFramePr/>
            <p:nvPr>
              <p:extLst>
                <p:ext uri="{D42A27DB-BD31-4B8C-83A1-F6EECF244321}">
                  <p14:modId xmlns:p14="http://schemas.microsoft.com/office/powerpoint/2010/main" val="540604561"/>
                </p:ext>
              </p:extLst>
            </p:nvPr>
          </p:nvGraphicFramePr>
          <p:xfrm>
            <a:off x="1277634" y="2066802"/>
            <a:ext cx="6480720" cy="3177449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sp>
          <p:nvSpPr>
            <p:cNvPr id="13" name="Rounded Rectangle 12"/>
            <p:cNvSpPr/>
            <p:nvPr/>
          </p:nvSpPr>
          <p:spPr>
            <a:xfrm>
              <a:off x="1277635" y="1644496"/>
              <a:ext cx="2052228" cy="315622"/>
            </a:xfrm>
            <a:prstGeom prst="roundRect">
              <a:avLst/>
            </a:prstGeom>
            <a:solidFill>
              <a:srgbClr val="0F243D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b="1" dirty="0">
                  <a:solidFill>
                    <a:prstClr val="white"/>
                  </a:solidFill>
                </a:rPr>
                <a:t>SPRING 2016</a:t>
              </a: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3491880" y="1637650"/>
              <a:ext cx="2060780" cy="333188"/>
            </a:xfrm>
            <a:prstGeom prst="roundRect">
              <a:avLst/>
            </a:prstGeom>
            <a:solidFill>
              <a:srgbClr val="0F243D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b="1" dirty="0">
                  <a:solidFill>
                    <a:prstClr val="white"/>
                  </a:solidFill>
                </a:rPr>
                <a:t>AUTUMN  2016</a:t>
              </a:r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5706126" y="1637650"/>
              <a:ext cx="2106234" cy="333188"/>
            </a:xfrm>
            <a:prstGeom prst="roundRect">
              <a:avLst/>
            </a:prstGeom>
            <a:solidFill>
              <a:srgbClr val="0F243D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b="1" dirty="0">
                  <a:solidFill>
                    <a:prstClr val="white"/>
                  </a:solidFill>
                </a:rPr>
                <a:t>BY END 2016</a:t>
              </a:r>
            </a:p>
          </p:txBody>
        </p:sp>
      </p:grpSp>
      <p:sp>
        <p:nvSpPr>
          <p:cNvPr id="10" name="Rounded Rectangle 9"/>
          <p:cNvSpPr/>
          <p:nvPr/>
        </p:nvSpPr>
        <p:spPr>
          <a:xfrm>
            <a:off x="6884640" y="1134582"/>
            <a:ext cx="1982769" cy="446198"/>
          </a:xfrm>
          <a:prstGeom prst="roundRect">
            <a:avLst/>
          </a:prstGeom>
          <a:solidFill>
            <a:srgbClr val="0F243D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prstClr val="white"/>
                </a:solidFill>
              </a:rPr>
              <a:t>APRIL 2017</a:t>
            </a:r>
            <a:endParaRPr lang="en-GB" b="1" dirty="0">
              <a:solidFill>
                <a:prstClr val="white"/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7186195" y="1772816"/>
            <a:ext cx="1379657" cy="1008112"/>
            <a:chOff x="4435557" y="45000"/>
            <a:chExt cx="1379657" cy="1226708"/>
          </a:xfrm>
        </p:grpSpPr>
        <p:sp>
          <p:nvSpPr>
            <p:cNvPr id="18" name="Rounded Rectangle 17"/>
            <p:cNvSpPr/>
            <p:nvPr/>
          </p:nvSpPr>
          <p:spPr>
            <a:xfrm>
              <a:off x="4435557" y="45000"/>
              <a:ext cx="1379657" cy="1226708"/>
            </a:xfrm>
            <a:prstGeom prst="roundRect">
              <a:avLst>
                <a:gd name="adj" fmla="val 10000"/>
              </a:avLst>
            </a:prstGeom>
            <a:solidFill>
              <a:srgbClr val="0F243D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Rounded Rectangle 4"/>
            <p:cNvSpPr/>
            <p:nvPr/>
          </p:nvSpPr>
          <p:spPr>
            <a:xfrm>
              <a:off x="4435557" y="45000"/>
              <a:ext cx="1379657" cy="8178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2456" tIns="92456" rIns="92456" bIns="49530" numCol="1" spcCol="1270" anchor="t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200" b="1" kern="1200" dirty="0" smtClean="0"/>
                <a:t>Operation</a:t>
              </a:r>
              <a:endParaRPr lang="en-GB" sz="1200" b="1" kern="1200" dirty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7487752" y="2276872"/>
            <a:ext cx="1379657" cy="3640422"/>
            <a:chOff x="4718137" y="569743"/>
            <a:chExt cx="1379657" cy="3640422"/>
          </a:xfrm>
        </p:grpSpPr>
        <p:sp>
          <p:nvSpPr>
            <p:cNvPr id="21" name="Rounded Rectangle 20"/>
            <p:cNvSpPr/>
            <p:nvPr/>
          </p:nvSpPr>
          <p:spPr>
            <a:xfrm>
              <a:off x="4718137" y="569743"/>
              <a:ext cx="1379657" cy="3640422"/>
            </a:xfrm>
            <a:prstGeom prst="roundRect">
              <a:avLst>
                <a:gd name="adj" fmla="val 10000"/>
              </a:avLst>
            </a:prstGeom>
            <a:solidFill>
              <a:schemeClr val="lt1">
                <a:hueOff val="0"/>
                <a:satOff val="0"/>
                <a:lumOff val="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Rounded Rectangle 4"/>
            <p:cNvSpPr/>
            <p:nvPr/>
          </p:nvSpPr>
          <p:spPr>
            <a:xfrm>
              <a:off x="4758546" y="610152"/>
              <a:ext cx="1298839" cy="355960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2456" tIns="92456" rIns="92456" bIns="92456" numCol="1" spcCol="1270" anchor="t" anchorCtr="0">
              <a:noAutofit/>
            </a:bodyPr>
            <a:lstStyle/>
            <a:p>
              <a:pPr marL="114300" lvl="1" indent="-114300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GB" sz="1100" dirty="0" smtClean="0"/>
                <a:t>DAS operational</a:t>
              </a:r>
            </a:p>
            <a:p>
              <a:pPr marL="114300" lvl="1" indent="-114300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GB" sz="1100" dirty="0"/>
            </a:p>
            <a:p>
              <a:pPr marL="114300" lvl="1" indent="-114300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GB" sz="1100" dirty="0"/>
                <a:t>New funding model </a:t>
              </a:r>
              <a:r>
                <a:rPr lang="en-GB" sz="1100" dirty="0" smtClean="0"/>
                <a:t>live</a:t>
              </a:r>
              <a:endParaRPr lang="en-GB" sz="1100" dirty="0"/>
            </a:p>
            <a:p>
              <a:pPr marL="114300" lvl="1" indent="-114300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GB" sz="1100" dirty="0" smtClean="0"/>
            </a:p>
            <a:p>
              <a:pPr marL="114300" lvl="1" indent="-114300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GB" sz="1100" dirty="0" err="1" smtClean="0"/>
                <a:t>IfA</a:t>
              </a:r>
              <a:r>
                <a:rPr lang="en-GB" sz="1100" dirty="0" smtClean="0"/>
                <a:t> </a:t>
              </a:r>
              <a:r>
                <a:rPr lang="en-GB" sz="1100" dirty="0"/>
                <a:t>in place</a:t>
              </a:r>
            </a:p>
            <a:p>
              <a:pPr marL="114300" lvl="1" indent="-114300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GB" sz="1100" dirty="0" smtClean="0"/>
            </a:p>
            <a:p>
              <a:pPr marL="114300" lvl="1" indent="-114300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GB" sz="1100" dirty="0" smtClean="0"/>
                <a:t>New </a:t>
              </a:r>
              <a:r>
                <a:rPr lang="en-GB" sz="1100" dirty="0"/>
                <a:t>ITB levy orders in effect</a:t>
              </a:r>
              <a:br>
                <a:rPr lang="en-GB" sz="1100" dirty="0"/>
              </a:br>
              <a:endParaRPr lang="en-GB" sz="1100" b="1" kern="1200" dirty="0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6662940" y="1951880"/>
            <a:ext cx="443400" cy="343494"/>
            <a:chOff x="1591842" y="308578"/>
            <a:chExt cx="443400" cy="343494"/>
          </a:xfrm>
        </p:grpSpPr>
        <p:sp>
          <p:nvSpPr>
            <p:cNvPr id="24" name="Right Arrow 23"/>
            <p:cNvSpPr/>
            <p:nvPr/>
          </p:nvSpPr>
          <p:spPr>
            <a:xfrm rot="2492">
              <a:off x="1591842" y="308578"/>
              <a:ext cx="443400" cy="343494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Right Arrow 4"/>
            <p:cNvSpPr/>
            <p:nvPr/>
          </p:nvSpPr>
          <p:spPr>
            <a:xfrm rot="2492">
              <a:off x="1591842" y="377240"/>
              <a:ext cx="340352" cy="2060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10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24112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00" y="0"/>
            <a:ext cx="91464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80150"/>
            <a:ext cx="914400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9512" y="169476"/>
            <a:ext cx="32328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How to Get Involved</a:t>
            </a:r>
            <a:endParaRPr lang="en-GB" sz="2800" b="1" dirty="0">
              <a:solidFill>
                <a:schemeClr val="bg1"/>
              </a:solidFill>
            </a:endParaRP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80728"/>
            <a:ext cx="8768990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653136"/>
            <a:ext cx="792088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71600" y="4715852"/>
            <a:ext cx="79769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If you want to advertise an apprenticeship or find out about apprenticeships in your area you can visit </a:t>
            </a:r>
            <a:r>
              <a:rPr lang="en-GB" b="1" dirty="0" smtClean="0">
                <a:solidFill>
                  <a:srgbClr val="002060"/>
                </a:solidFill>
              </a:rPr>
              <a:t>https://www.gov.uk/apply-apprenticeship 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87586" y="5517232"/>
            <a:ext cx="79769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2060"/>
                </a:solidFill>
              </a:rPr>
              <a:t>If you want to provide any feedback on the apprenticeship levy, you can email </a:t>
            </a:r>
            <a:r>
              <a:rPr lang="en-GB" b="1" dirty="0" smtClean="0">
                <a:solidFill>
                  <a:srgbClr val="002060"/>
                </a:solidFill>
              </a:rPr>
              <a:t>apprenticeshipslevyconsultation@bis.gsi.gov.uk</a:t>
            </a:r>
            <a:endParaRPr lang="en-GB" b="1" dirty="0">
              <a:solidFill>
                <a:srgbClr val="002060"/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317" y="5484837"/>
            <a:ext cx="676275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4863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BIS Presentation 1">
    <a:dk1>
      <a:srgbClr val="000000"/>
    </a:dk1>
    <a:lt1>
      <a:srgbClr val="FFFFFF"/>
    </a:lt1>
    <a:dk2>
      <a:srgbClr val="990000"/>
    </a:dk2>
    <a:lt2>
      <a:srgbClr val="808080"/>
    </a:lt2>
    <a:accent1>
      <a:srgbClr val="3CB6CE"/>
    </a:accent1>
    <a:accent2>
      <a:srgbClr val="003478"/>
    </a:accent2>
    <a:accent3>
      <a:srgbClr val="FFFFFF"/>
    </a:accent3>
    <a:accent4>
      <a:srgbClr val="000000"/>
    </a:accent4>
    <a:accent5>
      <a:srgbClr val="AFD7E3"/>
    </a:accent5>
    <a:accent6>
      <a:srgbClr val="002E6C"/>
    </a:accent6>
    <a:hlink>
      <a:srgbClr val="445511"/>
    </a:hlink>
    <a:folHlink>
      <a:srgbClr val="995588"/>
    </a:folHlink>
  </a:clrScheme>
  <a:fontScheme name="BIS Presentatio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794</TotalTime>
  <Words>574</Words>
  <Application>Microsoft Office PowerPoint</Application>
  <PresentationFormat>On-screen Show (4:3)</PresentationFormat>
  <Paragraphs>111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BIS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Newton Oliver (VE)</dc:creator>
  <cp:lastModifiedBy>Thomas, Oenone</cp:lastModifiedBy>
  <cp:revision>41</cp:revision>
  <cp:lastPrinted>2016-03-04T10:38:35Z</cp:lastPrinted>
  <dcterms:created xsi:type="dcterms:W3CDTF">2015-12-01T11:41:01Z</dcterms:created>
  <dcterms:modified xsi:type="dcterms:W3CDTF">2016-03-18T08:24:31Z</dcterms:modified>
</cp:coreProperties>
</file>