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67" r:id="rId2"/>
    <p:sldId id="256" r:id="rId3"/>
    <p:sldId id="271" r:id="rId4"/>
    <p:sldId id="280" r:id="rId5"/>
    <p:sldId id="281" r:id="rId6"/>
    <p:sldId id="282" r:id="rId7"/>
    <p:sldId id="258" r:id="rId8"/>
    <p:sldId id="283" r:id="rId9"/>
    <p:sldId id="304" r:id="rId10"/>
    <p:sldId id="284" r:id="rId11"/>
    <p:sldId id="285" r:id="rId12"/>
    <p:sldId id="286" r:id="rId13"/>
    <p:sldId id="287" r:id="rId14"/>
    <p:sldId id="288" r:id="rId15"/>
    <p:sldId id="289" r:id="rId16"/>
    <p:sldId id="293" r:id="rId17"/>
    <p:sldId id="294" r:id="rId18"/>
    <p:sldId id="290" r:id="rId19"/>
    <p:sldId id="291" r:id="rId20"/>
    <p:sldId id="292" r:id="rId21"/>
    <p:sldId id="295" r:id="rId22"/>
    <p:sldId id="296" r:id="rId23"/>
    <p:sldId id="297" r:id="rId24"/>
    <p:sldId id="300" r:id="rId25"/>
    <p:sldId id="298" r:id="rId26"/>
    <p:sldId id="299" r:id="rId27"/>
    <p:sldId id="301" r:id="rId28"/>
    <p:sldId id="302" r:id="rId29"/>
    <p:sldId id="272" r:id="rId30"/>
    <p:sldId id="303" r:id="rId31"/>
    <p:sldId id="279" r:id="rId32"/>
  </p:sldIdLst>
  <p:sldSz cx="9144000" cy="6858000" type="screen4x3"/>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2A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486" autoAdjust="0"/>
  </p:normalViewPr>
  <p:slideViewPr>
    <p:cSldViewPr snapToGrid="0" snapToObjects="1" showGuides="1">
      <p:cViewPr>
        <p:scale>
          <a:sx n="66" d="100"/>
          <a:sy n="66" d="100"/>
        </p:scale>
        <p:origin x="-1278" y="-18"/>
      </p:cViewPr>
      <p:guideLst>
        <p:guide orient="horz" pos="256"/>
        <p:guide pos="243"/>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A16684AC-DA89-4692-B5EF-0149367B92C0}" type="datetimeFigureOut">
              <a:rPr lang="en-GB" smtClean="0"/>
              <a:pPr/>
              <a:t>05/10/2015</a:t>
            </a:fld>
            <a:endParaRPr lang="en-GB"/>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E76B9D11-DE04-465D-A9C7-BCE192432851}" type="slidenum">
              <a:rPr lang="en-GB" smtClean="0"/>
              <a:pPr/>
              <a:t>‹#›</a:t>
            </a:fld>
            <a:endParaRPr lang="en-GB"/>
          </a:p>
        </p:txBody>
      </p:sp>
    </p:spTree>
    <p:extLst>
      <p:ext uri="{BB962C8B-B14F-4D97-AF65-F5344CB8AC3E}">
        <p14:creationId xmlns:p14="http://schemas.microsoft.com/office/powerpoint/2010/main" xmlns="" val="2050240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6B9D11-DE04-465D-A9C7-BCE192432851}" type="slidenum">
              <a:rPr lang="en-GB" smtClean="0"/>
              <a:pPr/>
              <a:t>1</a:t>
            </a:fld>
            <a:endParaRPr lang="en-GB"/>
          </a:p>
        </p:txBody>
      </p:sp>
    </p:spTree>
    <p:extLst>
      <p:ext uri="{BB962C8B-B14F-4D97-AF65-F5344CB8AC3E}">
        <p14:creationId xmlns:p14="http://schemas.microsoft.com/office/powerpoint/2010/main" xmlns="" val="2830562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Don’t have a mandate… isn’t a skills plan, but could be</a:t>
            </a:r>
            <a:r>
              <a:rPr lang="en-GB" baseline="0" dirty="0" smtClean="0"/>
              <a:t> a basis for one….</a:t>
            </a:r>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2</a:t>
            </a:fld>
            <a:endParaRPr lang="en-GB"/>
          </a:p>
        </p:txBody>
      </p:sp>
    </p:spTree>
    <p:extLst>
      <p:ext uri="{BB962C8B-B14F-4D97-AF65-F5344CB8AC3E}">
        <p14:creationId xmlns:p14="http://schemas.microsoft.com/office/powerpoint/2010/main" xmlns="" val="417729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2014, 218,000 people employed in EHOD - 11% more than a decade earlier.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Nationally employment grew by 6% </a:t>
            </a:r>
          </a:p>
          <a:p>
            <a:r>
              <a:rPr lang="en-GB" sz="1200" kern="1200" dirty="0" smtClean="0">
                <a:solidFill>
                  <a:schemeClr val="tx1"/>
                </a:solidFill>
                <a:effectLst/>
                <a:latin typeface="+mn-lt"/>
                <a:ea typeface="+mn-ea"/>
                <a:cs typeface="+mn-cs"/>
              </a:rPr>
              <a:t>HotSW it grew by just 3%.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Huge issue about Economic Development…. Surging or lagging areas???? </a:t>
            </a:r>
          </a:p>
        </p:txBody>
      </p:sp>
      <p:sp>
        <p:nvSpPr>
          <p:cNvPr id="4" name="Slide Number Placeholder 3"/>
          <p:cNvSpPr>
            <a:spLocks noGrp="1"/>
          </p:cNvSpPr>
          <p:nvPr>
            <p:ph type="sldNum" sz="quarter" idx="10"/>
          </p:nvPr>
        </p:nvSpPr>
        <p:spPr/>
        <p:txBody>
          <a:bodyPr/>
          <a:lstStyle/>
          <a:p>
            <a:fld id="{E76B9D11-DE04-465D-A9C7-BCE192432851}" type="slidenum">
              <a:rPr lang="en-GB" smtClean="0"/>
              <a:pPr/>
              <a:t>3</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Within</a:t>
            </a:r>
            <a:r>
              <a:rPr lang="en-GB" sz="1200" kern="1200" baseline="0" dirty="0" smtClean="0">
                <a:solidFill>
                  <a:schemeClr val="tx1"/>
                </a:solidFill>
                <a:effectLst/>
                <a:latin typeface="+mn-lt"/>
                <a:ea typeface="+mn-ea"/>
                <a:cs typeface="+mn-cs"/>
              </a:rPr>
              <a:t> EHOD, d</a:t>
            </a:r>
            <a:r>
              <a:rPr lang="en-GB" sz="1200" kern="1200" dirty="0" smtClean="0">
                <a:solidFill>
                  <a:schemeClr val="tx1"/>
                </a:solidFill>
                <a:effectLst/>
                <a:latin typeface="+mn-lt"/>
                <a:ea typeface="+mn-ea"/>
                <a:cs typeface="+mn-cs"/>
              </a:rPr>
              <a:t>riven by Exeter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Employment in the three EHOD districts around Exeter declined</a:t>
            </a:r>
            <a:r>
              <a:rPr lang="en-GB" sz="1200" kern="1200" baseline="0" dirty="0" smtClean="0">
                <a:solidFill>
                  <a:schemeClr val="tx1"/>
                </a:solidFill>
                <a:effectLst/>
                <a:latin typeface="+mn-lt"/>
                <a:ea typeface="+mn-ea"/>
                <a:cs typeface="+mn-cs"/>
              </a:rPr>
              <a:t> by </a:t>
            </a:r>
            <a:r>
              <a:rPr lang="en-GB" sz="1200" kern="1200" dirty="0" smtClean="0">
                <a:solidFill>
                  <a:schemeClr val="tx1"/>
                </a:solidFill>
                <a:effectLst/>
                <a:latin typeface="+mn-lt"/>
                <a:ea typeface="+mn-ea"/>
                <a:cs typeface="+mn-cs"/>
              </a:rPr>
              <a:t>-7,000</a:t>
            </a:r>
            <a:r>
              <a:rPr lang="en-GB" sz="1200" kern="1200" baseline="0" dirty="0" smtClean="0">
                <a:solidFill>
                  <a:schemeClr val="tx1"/>
                </a:solidFill>
                <a:effectLst/>
                <a:latin typeface="+mn-lt"/>
                <a:ea typeface="+mn-ea"/>
                <a:cs typeface="+mn-cs"/>
              </a:rPr>
              <a:t> in last decade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But, this</a:t>
            </a:r>
            <a:r>
              <a:rPr lang="en-GB" sz="1200" kern="1200" dirty="0" smtClean="0">
                <a:solidFill>
                  <a:schemeClr val="tx1"/>
                </a:solidFill>
                <a:effectLst/>
                <a:latin typeface="+mn-lt"/>
                <a:ea typeface="+mn-ea"/>
                <a:cs typeface="+mn-cs"/>
              </a:rPr>
              <a:t> is massively outweighed by employment growth within Exeter (+28,000)</a:t>
            </a:r>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4</a:t>
            </a:fld>
            <a:endParaRPr lang="en-GB"/>
          </a:p>
        </p:txBody>
      </p:sp>
    </p:spTree>
    <p:extLst>
      <p:ext uri="{BB962C8B-B14F-4D97-AF65-F5344CB8AC3E}">
        <p14:creationId xmlns:p14="http://schemas.microsoft.com/office/powerpoint/2010/main" xmlns="" val="2393982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5</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So, not only more jobs, but more of the right</a:t>
            </a:r>
            <a:r>
              <a:rPr lang="en-GB" sz="1200" kern="1200" baseline="0" dirty="0" smtClean="0">
                <a:solidFill>
                  <a:schemeClr val="tx1"/>
                </a:solidFill>
                <a:effectLst/>
                <a:latin typeface="+mn-lt"/>
                <a:ea typeface="+mn-ea"/>
                <a:cs typeface="+mn-cs"/>
              </a:rPr>
              <a:t> kind of jobs.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6</a:t>
            </a:fld>
            <a:endParaRPr lang="en-GB"/>
          </a:p>
        </p:txBody>
      </p:sp>
    </p:spTree>
    <p:extLst>
      <p:ext uri="{BB962C8B-B14F-4D97-AF65-F5344CB8AC3E}">
        <p14:creationId xmlns:p14="http://schemas.microsoft.com/office/powerpoint/2010/main" xmlns="" val="213484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6B9D11-DE04-465D-A9C7-BCE192432851}" type="slidenum">
              <a:rPr lang="en-GB" smtClean="0"/>
              <a:pPr/>
              <a:t>7</a:t>
            </a:fld>
            <a:endParaRPr lang="en-GB"/>
          </a:p>
        </p:txBody>
      </p:sp>
    </p:spTree>
    <p:extLst>
      <p:ext uri="{BB962C8B-B14F-4D97-AF65-F5344CB8AC3E}">
        <p14:creationId xmlns:p14="http://schemas.microsoft.com/office/powerpoint/2010/main" xmlns="" val="168597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8</a:t>
            </a:fld>
            <a:endParaRPr lang="en-GB"/>
          </a:p>
        </p:txBody>
      </p:sp>
    </p:spTree>
    <p:extLst>
      <p:ext uri="{BB962C8B-B14F-4D97-AF65-F5344CB8AC3E}">
        <p14:creationId xmlns:p14="http://schemas.microsoft.com/office/powerpoint/2010/main" xmlns="" val="3101571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smtClean="0">
                <a:solidFill>
                  <a:schemeClr val="tx1"/>
                </a:solidFill>
                <a:effectLst/>
                <a:latin typeface="+mn-lt"/>
                <a:ea typeface="+mn-ea"/>
                <a:cs typeface="+mn-cs"/>
              </a:rPr>
              <a:t>Surging</a:t>
            </a:r>
            <a:r>
              <a:rPr lang="en-GB" sz="1200" kern="1200" baseline="0" smtClean="0">
                <a:solidFill>
                  <a:schemeClr val="tx1"/>
                </a:solidFill>
                <a:effectLst/>
                <a:latin typeface="+mn-lt"/>
                <a:ea typeface="+mn-ea"/>
                <a:cs typeface="+mn-cs"/>
              </a:rPr>
              <a:t> GVA</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9</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Surging</a:t>
            </a:r>
            <a:r>
              <a:rPr lang="en-GB" sz="1200" kern="1200" baseline="0" dirty="0" smtClean="0">
                <a:solidFill>
                  <a:schemeClr val="tx1"/>
                </a:solidFill>
                <a:effectLst/>
                <a:latin typeface="+mn-lt"/>
                <a:ea typeface="+mn-ea"/>
                <a:cs typeface="+mn-cs"/>
              </a:rPr>
              <a:t> GVA</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10</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Resulting</a:t>
            </a:r>
            <a:r>
              <a:rPr lang="en-GB" sz="1200" kern="1200" baseline="0" dirty="0" smtClean="0">
                <a:solidFill>
                  <a:schemeClr val="tx1"/>
                </a:solidFill>
                <a:effectLst/>
                <a:latin typeface="+mn-lt"/>
                <a:ea typeface="+mn-ea"/>
                <a:cs typeface="+mn-cs"/>
              </a:rPr>
              <a:t> in increase in wages (not inflation adjusted). Important thing is that Workplace wages faster than resident wages… benefit felt by those commuting into to relatively well paid employment in Exeter.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11</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Benefits</a:t>
            </a:r>
            <a:r>
              <a:rPr lang="en-GB" sz="1200" kern="1200" baseline="0" dirty="0" smtClean="0">
                <a:solidFill>
                  <a:schemeClr val="tx1"/>
                </a:solidFill>
                <a:effectLst/>
                <a:latin typeface="+mn-lt"/>
                <a:ea typeface="+mn-ea"/>
                <a:cs typeface="+mn-cs"/>
              </a:rPr>
              <a:t> not universally shared…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Not all Rosy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Like London or anywhere else, are pockets of deprivation.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12</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Increase in the number of v. young</a:t>
            </a:r>
            <a:r>
              <a:rPr lang="en-GB" sz="1200" kern="1200" baseline="0" dirty="0" smtClean="0">
                <a:solidFill>
                  <a:schemeClr val="tx1"/>
                </a:solidFill>
                <a:effectLst/>
                <a:latin typeface="+mn-lt"/>
                <a:ea typeface="+mn-ea"/>
                <a:cs typeface="+mn-cs"/>
              </a:rPr>
              <a:t> people not as marked as it is nationally. </a:t>
            </a:r>
          </a:p>
          <a:p>
            <a:pPr lvl="0"/>
            <a:endParaRPr lang="en-GB" sz="1200" kern="1200" baseline="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Huge spike of 18 to 20 year olds, due the influx of students</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Dramatic fall in 20 and 24 </a:t>
            </a:r>
            <a:r>
              <a:rPr lang="en-GB" sz="1200" kern="1200" dirty="0" err="1" smtClean="0">
                <a:solidFill>
                  <a:schemeClr val="tx1"/>
                </a:solidFill>
                <a:effectLst/>
                <a:latin typeface="+mn-lt"/>
                <a:ea typeface="+mn-ea"/>
                <a:cs typeface="+mn-cs"/>
              </a:rPr>
              <a:t>yr</a:t>
            </a:r>
            <a:r>
              <a:rPr lang="en-GB" sz="1200" kern="1200" dirty="0" smtClean="0">
                <a:solidFill>
                  <a:schemeClr val="tx1"/>
                </a:solidFill>
                <a:effectLst/>
                <a:latin typeface="+mn-lt"/>
                <a:ea typeface="+mn-ea"/>
                <a:cs typeface="+mn-cs"/>
              </a:rPr>
              <a:t> olds as students leave.  </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Stable but small cohort of adults in early to mid-careers; </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Many 40 to 50 year olds relocating / bringing skills to EHOD in late-careers (there are one third more fifty year olds than forty year olds.)</a:t>
            </a:r>
          </a:p>
          <a:p>
            <a:pPr lvl="0"/>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Huge ‘spike’ of baby-boomers, aged 65 to 68, leaving the labour market. </a:t>
            </a: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13</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Number of 11 year olds</a:t>
            </a:r>
            <a:r>
              <a:rPr lang="en-GB" sz="1200" kern="1200" baseline="0" dirty="0" smtClean="0">
                <a:solidFill>
                  <a:schemeClr val="tx1"/>
                </a:solidFill>
                <a:effectLst/>
                <a:latin typeface="+mn-lt"/>
                <a:ea typeface="+mn-ea"/>
                <a:cs typeface="+mn-cs"/>
              </a:rPr>
              <a:t> is projected to rise, and rise significantly… primary school expansion..</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Flows through to sixteen year olds from 2018. Falls for next couple of years, dramatically</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University entrance at eighteen… purple dotted… will be struggling to maintain numbers to 2020.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And 24 years… goes on falling over the entire period. In 2025 will be fifteen percent fewer. Won’t be a bad time to be leaving university!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14</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15</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16</a:t>
            </a:fld>
            <a:endParaRPr lang="en-GB"/>
          </a:p>
        </p:txBody>
      </p:sp>
    </p:spTree>
    <p:extLst>
      <p:ext uri="{BB962C8B-B14F-4D97-AF65-F5344CB8AC3E}">
        <p14:creationId xmlns:p14="http://schemas.microsoft.com/office/powerpoint/2010/main" xmlns="" val="2798623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Michael</a:t>
            </a:r>
            <a:r>
              <a:rPr lang="en-GB" sz="1200" kern="1200" baseline="0" dirty="0" smtClean="0">
                <a:solidFill>
                  <a:schemeClr val="tx1"/>
                </a:solidFill>
                <a:effectLst/>
                <a:latin typeface="+mn-lt"/>
                <a:ea typeface="+mn-ea"/>
                <a:cs typeface="+mn-cs"/>
              </a:rPr>
              <a:t> Gove’s reforms</a:t>
            </a:r>
            <a:endParaRPr lang="en-GB" sz="1200" kern="1200" dirty="0" smtClean="0">
              <a:solidFill>
                <a:schemeClr val="tx1"/>
              </a:solidFill>
              <a:effectLst/>
              <a:latin typeface="+mn-lt"/>
              <a:ea typeface="+mn-ea"/>
              <a:cs typeface="+mn-cs"/>
            </a:endParaRPr>
          </a:p>
          <a:p>
            <a:pPr marL="171450" indent="-171450">
              <a:buFontTx/>
              <a:buChar char="-"/>
            </a:pPr>
            <a:r>
              <a:rPr lang="en-GB" sz="1200" kern="1200" baseline="0" dirty="0" smtClean="0">
                <a:solidFill>
                  <a:schemeClr val="tx1"/>
                </a:solidFill>
                <a:effectLst/>
                <a:latin typeface="+mn-lt"/>
                <a:ea typeface="+mn-ea"/>
                <a:cs typeface="+mn-cs"/>
              </a:rPr>
              <a:t>Excludes non academic qualifications</a:t>
            </a:r>
          </a:p>
          <a:p>
            <a:pPr marL="171450" indent="-171450">
              <a:buFontTx/>
              <a:buChar char="-"/>
            </a:pPr>
            <a:r>
              <a:rPr lang="en-GB" sz="1200" kern="1200" baseline="0" dirty="0" smtClean="0">
                <a:solidFill>
                  <a:schemeClr val="tx1"/>
                </a:solidFill>
                <a:effectLst/>
                <a:latin typeface="+mn-lt"/>
                <a:ea typeface="+mn-ea"/>
                <a:cs typeface="+mn-cs"/>
              </a:rPr>
              <a:t>Include only first attempt</a:t>
            </a:r>
          </a:p>
          <a:p>
            <a:pPr marL="171450" indent="-171450">
              <a:buFontTx/>
              <a:buChar char="-"/>
            </a:pPr>
            <a:r>
              <a:rPr lang="en-GB" sz="1200" kern="1200" baseline="0" dirty="0" smtClean="0">
                <a:solidFill>
                  <a:schemeClr val="tx1"/>
                </a:solidFill>
                <a:effectLst/>
                <a:latin typeface="+mn-lt"/>
                <a:ea typeface="+mn-ea"/>
                <a:cs typeface="+mn-cs"/>
              </a:rPr>
              <a:t>No qualification more than one GCSE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Exeter, having previously been ahead of England &amp; SW lags at Key Stage 4</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Performance varies significantly</a:t>
            </a:r>
            <a:r>
              <a:rPr lang="en-GB" sz="1200" kern="1200" baseline="0" dirty="0" smtClean="0">
                <a:solidFill>
                  <a:schemeClr val="tx1"/>
                </a:solidFill>
                <a:effectLst/>
                <a:latin typeface="+mn-lt"/>
                <a:ea typeface="+mn-ea"/>
                <a:cs typeface="+mn-cs"/>
              </a:rPr>
              <a:t> from school to school</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St James, 46% in 2011 and 64% in 2014</a:t>
            </a:r>
          </a:p>
          <a:p>
            <a:r>
              <a:rPr lang="en-GB" sz="1200" kern="1200" baseline="0" dirty="0" smtClean="0">
                <a:solidFill>
                  <a:schemeClr val="tx1"/>
                </a:solidFill>
                <a:effectLst/>
                <a:latin typeface="+mn-lt"/>
                <a:ea typeface="+mn-ea"/>
                <a:cs typeface="+mn-cs"/>
              </a:rPr>
              <a:t>West Exe, 51% in 2011 and 44% in 2014</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Be careful… depends on exam policies and how have been affected, but St James, special measures 11 years ago, does show performance can improve &amp; improve dramatically.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17</a:t>
            </a:fld>
            <a:endParaRPr lang="en-GB"/>
          </a:p>
        </p:txBody>
      </p:sp>
    </p:spTree>
    <p:extLst>
      <p:ext uri="{BB962C8B-B14F-4D97-AF65-F5344CB8AC3E}">
        <p14:creationId xmlns:p14="http://schemas.microsoft.com/office/powerpoint/2010/main" xmlns="" val="2798623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18</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Brief</a:t>
            </a:r>
            <a:r>
              <a:rPr lang="en-GB" sz="1200" kern="1200" baseline="0" dirty="0" smtClean="0">
                <a:solidFill>
                  <a:schemeClr val="tx1"/>
                </a:solidFill>
                <a:effectLst/>
                <a:latin typeface="+mn-lt"/>
                <a:ea typeface="+mn-ea"/>
                <a:cs typeface="+mn-cs"/>
              </a:rPr>
              <a:t> word about this.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Not substantially worse than other areas.. Bit better</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Not undifferentiated mass… 18 year olds</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But not good at this transition.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Youth Unemployment much higher than adult unemployment in UK. Not true in Germany, Austria where dual system etc. Is important and a national issue. Can’t be complacent.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19</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Do pretty well in all areas,</a:t>
            </a:r>
            <a:r>
              <a:rPr lang="en-GB" sz="1200" kern="1200" baseline="0" dirty="0" smtClean="0">
                <a:solidFill>
                  <a:schemeClr val="tx1"/>
                </a:solidFill>
                <a:effectLst/>
                <a:latin typeface="+mn-lt"/>
                <a:ea typeface="+mn-ea"/>
                <a:cs typeface="+mn-cs"/>
              </a:rPr>
              <a:t> apart from Teignbridge, which is affected by things like presence of Torbay Grammars. Need to be careful.</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East &amp; Mid Devon do very well.</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If take Exeter, which was lagging at KS 4/GCSE, a higher than average proportion gain at least 2 substantial Level 3 </a:t>
            </a:r>
            <a:r>
              <a:rPr lang="en-GB" sz="1200" kern="1200" baseline="0" dirty="0" err="1" smtClean="0">
                <a:solidFill>
                  <a:schemeClr val="tx1"/>
                </a:solidFill>
                <a:effectLst/>
                <a:latin typeface="+mn-lt"/>
                <a:ea typeface="+mn-ea"/>
                <a:cs typeface="+mn-cs"/>
              </a:rPr>
              <a:t>quals</a:t>
            </a:r>
            <a:r>
              <a:rPr lang="en-GB" sz="1200" kern="1200" baseline="0" dirty="0" smtClean="0">
                <a:solidFill>
                  <a:schemeClr val="tx1"/>
                </a:solidFill>
                <a:effectLst/>
                <a:latin typeface="+mn-lt"/>
                <a:ea typeface="+mn-ea"/>
                <a:cs typeface="+mn-cs"/>
              </a:rPr>
              <a:t>. Points per entry are above national average and points per student, petty much in line with average. </a:t>
            </a:r>
          </a:p>
          <a:p>
            <a:endParaRPr lang="en-GB" sz="1200" kern="1200" baseline="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20</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smtClean="0">
                <a:solidFill>
                  <a:schemeClr val="tx1"/>
                </a:solidFill>
                <a:effectLst/>
                <a:latin typeface="+mn-lt"/>
                <a:ea typeface="+mn-ea"/>
                <a:cs typeface="+mn-cs"/>
              </a:rPr>
              <a:t>Whole of the SW is pretty orange and red… widening participation / raising aspirations is an issue.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21</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smtClean="0">
                <a:solidFill>
                  <a:schemeClr val="tx1"/>
                </a:solidFill>
                <a:effectLst/>
                <a:latin typeface="+mn-lt"/>
                <a:ea typeface="+mn-ea"/>
                <a:cs typeface="+mn-cs"/>
              </a:rPr>
              <a:t>Don’t want to say too much.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Apprenticeships can be great. Highest financial returns to any </a:t>
            </a:r>
            <a:r>
              <a:rPr lang="en-GB" sz="1200" kern="1200" baseline="0" dirty="0" err="1" smtClean="0">
                <a:solidFill>
                  <a:schemeClr val="tx1"/>
                </a:solidFill>
                <a:effectLst/>
                <a:latin typeface="+mn-lt"/>
                <a:ea typeface="+mn-ea"/>
                <a:cs typeface="+mn-cs"/>
              </a:rPr>
              <a:t>qualificaiton</a:t>
            </a:r>
            <a:r>
              <a:rPr lang="en-GB" sz="1200" kern="1200" baseline="0" dirty="0" smtClean="0">
                <a:solidFill>
                  <a:schemeClr val="tx1"/>
                </a:solidFill>
                <a:effectLst/>
                <a:latin typeface="+mn-lt"/>
                <a:ea typeface="+mn-ea"/>
                <a:cs typeface="+mn-cs"/>
              </a:rPr>
              <a:t>. Policy is chaotic.  9 types of apprenticeships. Been periodically undermined by chasing volumes… can see what happened in 2011/12.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Alison Wolf’s piece that led to Employer Apprenticeship Levy recommended abandoning targets / volumes, focusing only on employer ownership.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But George Osborne read it after he’d written the manifesto and before the spring budget. Have two policies… growing numbers and ownership/levy.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Reflects where we are in economic cycle…. Are they about high skills, progression productivity… of a method of getting young people off the unemployment register during economic crisis. </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Can be great… or can be pretty poor and way of employing young people on the cheap. The latter is not worth focusing on. Focus on high value, high quality apprenticeships. Focus on productivity gain, skills shortages, progression routes for individuals. Lots can and should do, but targeted approach. </a:t>
            </a:r>
          </a:p>
        </p:txBody>
      </p:sp>
      <p:sp>
        <p:nvSpPr>
          <p:cNvPr id="4" name="Slide Number Placeholder 3"/>
          <p:cNvSpPr>
            <a:spLocks noGrp="1"/>
          </p:cNvSpPr>
          <p:nvPr>
            <p:ph type="sldNum" sz="quarter" idx="10"/>
          </p:nvPr>
        </p:nvSpPr>
        <p:spPr/>
        <p:txBody>
          <a:bodyPr/>
          <a:lstStyle/>
          <a:p>
            <a:fld id="{E76B9D11-DE04-465D-A9C7-BCE192432851}" type="slidenum">
              <a:rPr lang="en-GB" smtClean="0"/>
              <a:pPr/>
              <a:t>22</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EHOD four ‘sector subjects’ accounted for 87% of Apprenticeship starts in 2013/14</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About half of all apprenticeship growth between 2005/06 and 2013/14 was due to growth in Health, public services and care.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Growth in Construction and Engineering &amp; Manufacturing technologies has been minimal. </a:t>
            </a:r>
            <a:endParaRPr lang="en-GB" sz="1200" kern="1200" baseline="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23</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6B9D11-DE04-465D-A9C7-BCE192432851}" type="slidenum">
              <a:rPr lang="en-GB" smtClean="0"/>
              <a:pPr/>
              <a:t>24</a:t>
            </a:fld>
            <a:endParaRPr lang="en-GB"/>
          </a:p>
        </p:txBody>
      </p:sp>
    </p:spTree>
    <p:extLst>
      <p:ext uri="{BB962C8B-B14F-4D97-AF65-F5344CB8AC3E}">
        <p14:creationId xmlns:p14="http://schemas.microsoft.com/office/powerpoint/2010/main" xmlns="" val="599153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25</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baseline="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26</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baseline="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27</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baseline="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6B9D11-DE04-465D-A9C7-BCE192432851}" type="slidenum">
              <a:rPr lang="en-GB" smtClean="0"/>
              <a:pPr/>
              <a:t>28</a:t>
            </a:fld>
            <a:endParaRPr lang="en-GB"/>
          </a:p>
        </p:txBody>
      </p:sp>
    </p:spTree>
    <p:extLst>
      <p:ext uri="{BB962C8B-B14F-4D97-AF65-F5344CB8AC3E}">
        <p14:creationId xmlns:p14="http://schemas.microsoft.com/office/powerpoint/2010/main" xmlns="" val="4075617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Pursuit of all of these</a:t>
            </a:r>
            <a:r>
              <a:rPr lang="en-GB" baseline="0" dirty="0" smtClean="0"/>
              <a:t> to create a ‘pathway’ in key sectors / opportunities</a:t>
            </a:r>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29</a:t>
            </a:fld>
            <a:endParaRPr lang="en-GB"/>
          </a:p>
        </p:txBody>
      </p:sp>
    </p:spTree>
    <p:extLst>
      <p:ext uri="{BB962C8B-B14F-4D97-AF65-F5344CB8AC3E}">
        <p14:creationId xmlns:p14="http://schemas.microsoft.com/office/powerpoint/2010/main" xmlns="" val="3325570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6B9D11-DE04-465D-A9C7-BCE192432851}" type="slidenum">
              <a:rPr lang="en-GB" smtClean="0"/>
              <a:pPr/>
              <a:t>30</a:t>
            </a:fld>
            <a:endParaRPr lang="en-GB"/>
          </a:p>
        </p:txBody>
      </p:sp>
    </p:spTree>
    <p:extLst>
      <p:ext uri="{BB962C8B-B14F-4D97-AF65-F5344CB8AC3E}">
        <p14:creationId xmlns:p14="http://schemas.microsoft.com/office/powerpoint/2010/main" xmlns="" val="3325570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76B9D11-DE04-465D-A9C7-BCE192432851}" type="slidenum">
              <a:rPr lang="en-GB" smtClean="0"/>
              <a:pPr/>
              <a:t>31</a:t>
            </a:fld>
            <a:endParaRPr lang="en-GB"/>
          </a:p>
        </p:txBody>
      </p:sp>
    </p:spTree>
    <p:extLst>
      <p:ext uri="{BB962C8B-B14F-4D97-AF65-F5344CB8AC3E}">
        <p14:creationId xmlns:p14="http://schemas.microsoft.com/office/powerpoint/2010/main" xmlns="" val="1167838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AA5FF64-71D4-9C40-A778-6C49B0848461}"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4032844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AA5FF64-71D4-9C40-A778-6C49B0848461}"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135027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AA5FF64-71D4-9C40-A778-6C49B0848461}"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2155241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AA5FF64-71D4-9C40-A778-6C49B0848461}"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351269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AA5FF64-71D4-9C40-A778-6C49B0848461}"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313273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AA5FF64-71D4-9C40-A778-6C49B0848461}"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340452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5FF64-71D4-9C40-A778-6C49B0848461}"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105815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AA5FF64-71D4-9C40-A778-6C49B0848461}"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3345636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AA5FF64-71D4-9C40-A778-6C49B0848461}"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1367620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AA5FF64-71D4-9C40-A778-6C49B0848461}"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1375492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AA5FF64-71D4-9C40-A778-6C49B0848461}"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165671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5FF64-71D4-9C40-A778-6C49B0848461}" type="datetimeFigureOut">
              <a:rPr lang="en-US" smtClean="0"/>
              <a:pPr/>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88092-BA19-5540-9279-96EE9364FCE2}" type="slidenum">
              <a:rPr lang="en-US" smtClean="0"/>
              <a:pPr/>
              <a:t>‹#›</a:t>
            </a:fld>
            <a:endParaRPr lang="en-US"/>
          </a:p>
        </p:txBody>
      </p:sp>
    </p:spTree>
    <p:extLst>
      <p:ext uri="{BB962C8B-B14F-4D97-AF65-F5344CB8AC3E}">
        <p14:creationId xmlns:p14="http://schemas.microsoft.com/office/powerpoint/2010/main" xmlns="" val="4102190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5.emf"/></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mailto:b.neild@exeter.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owerpointTitle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769" y="-2850"/>
            <a:ext cx="9174769" cy="6860850"/>
          </a:xfrm>
          <a:prstGeom prst="rect">
            <a:avLst/>
          </a:prstGeom>
        </p:spPr>
      </p:pic>
      <p:sp>
        <p:nvSpPr>
          <p:cNvPr id="3" name="Text Box 3"/>
          <p:cNvSpPr txBox="1">
            <a:spLocks noChangeArrowheads="1"/>
          </p:cNvSpPr>
          <p:nvPr/>
        </p:nvSpPr>
        <p:spPr bwMode="auto">
          <a:xfrm>
            <a:off x="2225092" y="5556406"/>
            <a:ext cx="6748283" cy="569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3100" dirty="0" smtClean="0">
                <a:solidFill>
                  <a:schemeClr val="tx1">
                    <a:lumMod val="50000"/>
                    <a:lumOff val="50000"/>
                  </a:schemeClr>
                </a:solidFill>
                <a:latin typeface="Arial" charset="0"/>
                <a:cs typeface="+mn-cs"/>
              </a:rPr>
              <a:t>EHOD Skills Plan – Evidence Base</a:t>
            </a:r>
            <a:endParaRPr lang="en-US" sz="3100" dirty="0">
              <a:solidFill>
                <a:schemeClr val="tx1">
                  <a:lumMod val="50000"/>
                  <a:lumOff val="50000"/>
                </a:schemeClr>
              </a:solidFill>
              <a:cs typeface="+mn-cs"/>
            </a:endParaRPr>
          </a:p>
        </p:txBody>
      </p:sp>
      <p:sp>
        <p:nvSpPr>
          <p:cNvPr id="4" name="Text Box 8"/>
          <p:cNvSpPr txBox="1">
            <a:spLocks noChangeArrowheads="1"/>
          </p:cNvSpPr>
          <p:nvPr/>
        </p:nvSpPr>
        <p:spPr bwMode="auto">
          <a:xfrm>
            <a:off x="2248851" y="6124090"/>
            <a:ext cx="7772400" cy="3942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lang="en-GB" dirty="0" smtClean="0">
                <a:solidFill>
                  <a:schemeClr val="tx1">
                    <a:lumMod val="50000"/>
                    <a:lumOff val="50000"/>
                  </a:schemeClr>
                </a:solidFill>
                <a:latin typeface="Arial" charset="0"/>
              </a:rPr>
              <a:t>Ben Neild</a:t>
            </a:r>
            <a:endParaRPr lang="en-US" dirty="0">
              <a:solidFill>
                <a:schemeClr val="tx1">
                  <a:lumMod val="50000"/>
                  <a:lumOff val="50000"/>
                </a:schemeClr>
              </a:solidFill>
              <a:latin typeface="Arial" charset="0"/>
            </a:endParaRPr>
          </a:p>
        </p:txBody>
      </p:sp>
    </p:spTree>
    <p:extLst>
      <p:ext uri="{BB962C8B-B14F-4D97-AF65-F5344CB8AC3E}">
        <p14:creationId xmlns:p14="http://schemas.microsoft.com/office/powerpoint/2010/main" xmlns="" val="389142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oE Corporate Powerpoint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 Box 3"/>
          <p:cNvSpPr txBox="1">
            <a:spLocks noChangeArrowheads="1"/>
          </p:cNvSpPr>
          <p:nvPr/>
        </p:nvSpPr>
        <p:spPr bwMode="auto">
          <a:xfrm>
            <a:off x="290362" y="38100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3600" dirty="0" smtClean="0">
                <a:solidFill>
                  <a:srgbClr val="0062AB"/>
                </a:solidFill>
                <a:latin typeface="Arial" charset="0"/>
              </a:rPr>
              <a:t>Content</a:t>
            </a:r>
            <a:endParaRPr lang="en-US" sz="3600" dirty="0">
              <a:solidFill>
                <a:srgbClr val="0062AB"/>
              </a:solidFill>
              <a:cs typeface="+mn-cs"/>
            </a:endParaRPr>
          </a:p>
        </p:txBody>
      </p:sp>
      <p:sp>
        <p:nvSpPr>
          <p:cNvPr id="6" name="Text Box 4"/>
          <p:cNvSpPr txBox="1">
            <a:spLocks noChangeArrowheads="1"/>
          </p:cNvSpPr>
          <p:nvPr/>
        </p:nvSpPr>
        <p:spPr bwMode="auto">
          <a:xfrm>
            <a:off x="295913" y="1266825"/>
            <a:ext cx="8532141" cy="2766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60000"/>
              </a:lnSpc>
              <a:spcBef>
                <a:spcPct val="50000"/>
              </a:spcBef>
              <a:defRPr/>
            </a:pPr>
            <a:r>
              <a:rPr lang="en-US" sz="2200" dirty="0" smtClean="0">
                <a:solidFill>
                  <a:srgbClr val="0062AB"/>
                </a:solidFill>
                <a:latin typeface="Arial" charset="0"/>
                <a:cs typeface="+mn-cs"/>
              </a:rPr>
              <a:t>•</a:t>
            </a:r>
            <a:r>
              <a:rPr lang="en-US" sz="2200" dirty="0" smtClean="0">
                <a:solidFill>
                  <a:srgbClr val="42535A"/>
                </a:solidFill>
                <a:latin typeface="Arial" charset="0"/>
                <a:cs typeface="+mn-cs"/>
              </a:rPr>
              <a:t>  </a:t>
            </a:r>
            <a:r>
              <a:rPr lang="en-US" sz="2200" dirty="0">
                <a:solidFill>
                  <a:srgbClr val="808080"/>
                </a:solidFill>
                <a:latin typeface="Arial" charset="0"/>
              </a:rPr>
              <a:t>L</a:t>
            </a:r>
            <a:r>
              <a:rPr lang="en-US" sz="2200" dirty="0" smtClean="0">
                <a:solidFill>
                  <a:srgbClr val="808080"/>
                </a:solidFill>
                <a:latin typeface="Arial" charset="0"/>
              </a:rPr>
              <a:t>ook at how the EHOD Economy has been changing (Demand)</a:t>
            </a:r>
            <a:endParaRPr lang="en-US" sz="2200" dirty="0">
              <a:solidFill>
                <a:srgbClr val="808080"/>
              </a:solidFill>
              <a:latin typeface="Arial" charset="0"/>
              <a:cs typeface="+mn-cs"/>
            </a:endParaRPr>
          </a:p>
          <a:p>
            <a:pPr>
              <a:lnSpc>
                <a:spcPct val="160000"/>
              </a:lnSpc>
              <a:spcBef>
                <a:spcPct val="50000"/>
              </a:spcBef>
              <a:defRPr/>
            </a:pPr>
            <a:r>
              <a:rPr lang="en-US" sz="2200" dirty="0">
                <a:solidFill>
                  <a:srgbClr val="0062AB"/>
                </a:solidFill>
                <a:latin typeface="Arial" charset="0"/>
                <a:cs typeface="+mn-cs"/>
              </a:rPr>
              <a:t>•</a:t>
            </a:r>
            <a:r>
              <a:rPr lang="en-US" sz="2200" dirty="0">
                <a:solidFill>
                  <a:srgbClr val="42535A"/>
                </a:solidFill>
                <a:latin typeface="Arial" charset="0"/>
                <a:cs typeface="+mn-cs"/>
              </a:rPr>
              <a:t>  </a:t>
            </a:r>
            <a:r>
              <a:rPr lang="en-US" sz="2200" dirty="0" smtClean="0">
                <a:solidFill>
                  <a:srgbClr val="808080"/>
                </a:solidFill>
                <a:latin typeface="Arial" charset="0"/>
                <a:cs typeface="+mn-cs"/>
              </a:rPr>
              <a:t>Review educational attainment (Supply of skills)</a:t>
            </a:r>
            <a:endParaRPr lang="en-US" sz="2200" dirty="0">
              <a:solidFill>
                <a:srgbClr val="808080"/>
              </a:solidFill>
              <a:latin typeface="Arial" charset="0"/>
              <a:cs typeface="+mn-cs"/>
            </a:endParaRPr>
          </a:p>
          <a:p>
            <a:pPr>
              <a:lnSpc>
                <a:spcPct val="160000"/>
              </a:lnSpc>
              <a:spcBef>
                <a:spcPct val="50000"/>
              </a:spcBef>
              <a:defRPr/>
            </a:pPr>
            <a:r>
              <a:rPr lang="en-US" sz="2200" dirty="0">
                <a:solidFill>
                  <a:srgbClr val="0062AB"/>
                </a:solidFill>
                <a:latin typeface="Arial" charset="0"/>
                <a:cs typeface="+mn-cs"/>
              </a:rPr>
              <a:t>•</a:t>
            </a:r>
            <a:r>
              <a:rPr lang="en-US" sz="2200" dirty="0">
                <a:solidFill>
                  <a:srgbClr val="42535A"/>
                </a:solidFill>
                <a:latin typeface="Arial" charset="0"/>
                <a:cs typeface="+mn-cs"/>
              </a:rPr>
              <a:t>  </a:t>
            </a:r>
            <a:r>
              <a:rPr lang="en-US" sz="2200" dirty="0" smtClean="0">
                <a:solidFill>
                  <a:srgbClr val="808080"/>
                </a:solidFill>
                <a:latin typeface="Arial" charset="0"/>
                <a:cs typeface="+mn-cs"/>
              </a:rPr>
              <a:t>Consider mismatches</a:t>
            </a:r>
          </a:p>
          <a:p>
            <a:pPr>
              <a:lnSpc>
                <a:spcPct val="160000"/>
              </a:lnSpc>
              <a:spcBef>
                <a:spcPct val="50000"/>
              </a:spcBef>
              <a:defRPr/>
            </a:pPr>
            <a:r>
              <a:rPr lang="en-US" sz="2200" dirty="0" smtClean="0">
                <a:solidFill>
                  <a:srgbClr val="0062AB"/>
                </a:solidFill>
                <a:latin typeface="Arial" charset="0"/>
              </a:rPr>
              <a:t>•</a:t>
            </a:r>
            <a:r>
              <a:rPr lang="en-US" sz="2200" dirty="0" smtClean="0">
                <a:solidFill>
                  <a:srgbClr val="42535A"/>
                </a:solidFill>
                <a:latin typeface="Arial" charset="0"/>
              </a:rPr>
              <a:t>  </a:t>
            </a:r>
            <a:r>
              <a:rPr lang="en-US" sz="2200" dirty="0" smtClean="0">
                <a:solidFill>
                  <a:srgbClr val="808080"/>
                </a:solidFill>
                <a:latin typeface="Arial" charset="0"/>
              </a:rPr>
              <a:t>Suggest some possible priorities</a:t>
            </a:r>
            <a:endParaRPr lang="en-US" sz="2200" dirty="0">
              <a:solidFill>
                <a:srgbClr val="808080"/>
              </a:solidFill>
              <a:latin typeface="Arial" charset="0"/>
            </a:endParaRPr>
          </a:p>
        </p:txBody>
      </p:sp>
    </p:spTree>
    <p:extLst>
      <p:ext uri="{BB962C8B-B14F-4D97-AF65-F5344CB8AC3E}">
        <p14:creationId xmlns:p14="http://schemas.microsoft.com/office/powerpoint/2010/main" xmlns="" val="3335363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2238" y="1061721"/>
            <a:ext cx="8109111" cy="46395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350520" y="325120"/>
            <a:ext cx="8473440" cy="523220"/>
          </a:xfrm>
          <a:prstGeom prst="rect">
            <a:avLst/>
          </a:prstGeom>
          <a:noFill/>
        </p:spPr>
        <p:txBody>
          <a:bodyPr wrap="square" rtlCol="0">
            <a:spAutoFit/>
          </a:bodyPr>
          <a:lstStyle/>
          <a:p>
            <a:pPr algn="ctr"/>
            <a:r>
              <a:rPr lang="en-GB" sz="2800" dirty="0">
                <a:solidFill>
                  <a:srgbClr val="0062AB"/>
                </a:solidFill>
                <a:latin typeface="Arial" charset="0"/>
              </a:rPr>
              <a:t>C</a:t>
            </a:r>
            <a:r>
              <a:rPr lang="en-GB" sz="2800" dirty="0" smtClean="0">
                <a:solidFill>
                  <a:srgbClr val="0062AB"/>
                </a:solidFill>
                <a:latin typeface="Arial" charset="0"/>
              </a:rPr>
              <a:t>hange </a:t>
            </a:r>
            <a:r>
              <a:rPr lang="en-GB" sz="2800" dirty="0">
                <a:solidFill>
                  <a:srgbClr val="0062AB"/>
                </a:solidFill>
                <a:latin typeface="Arial" charset="0"/>
              </a:rPr>
              <a:t>in </a:t>
            </a:r>
            <a:r>
              <a:rPr lang="en-GB" sz="2800" dirty="0" smtClean="0">
                <a:solidFill>
                  <a:srgbClr val="0062AB"/>
                </a:solidFill>
                <a:latin typeface="Arial" charset="0"/>
              </a:rPr>
              <a:t>employment,16-64 </a:t>
            </a:r>
            <a:r>
              <a:rPr lang="en-GB" sz="2800" dirty="0">
                <a:solidFill>
                  <a:srgbClr val="0062AB"/>
                </a:solidFill>
                <a:latin typeface="Arial" charset="0"/>
              </a:rPr>
              <a:t>year olds, </a:t>
            </a:r>
            <a:r>
              <a:rPr lang="en-GB" sz="2800" dirty="0" smtClean="0">
                <a:solidFill>
                  <a:srgbClr val="0062AB"/>
                </a:solidFill>
                <a:latin typeface="Arial" charset="0"/>
              </a:rPr>
              <a:t>workplace</a:t>
            </a:r>
            <a:endParaRPr lang="en-GB" sz="2800" dirty="0">
              <a:solidFill>
                <a:srgbClr val="0062AB"/>
              </a:solidFill>
              <a:latin typeface="Arial" charset="0"/>
            </a:endParaRPr>
          </a:p>
        </p:txBody>
      </p:sp>
    </p:spTree>
    <p:extLst>
      <p:ext uri="{BB962C8B-B14F-4D97-AF65-F5344CB8AC3E}">
        <p14:creationId xmlns:p14="http://schemas.microsoft.com/office/powerpoint/2010/main" xmlns="" val="4055496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Box 4"/>
          <p:cNvSpPr txBox="1"/>
          <p:nvPr/>
        </p:nvSpPr>
        <p:spPr>
          <a:xfrm>
            <a:off x="442884" y="429532"/>
            <a:ext cx="7923875" cy="1200329"/>
          </a:xfrm>
          <a:prstGeom prst="rect">
            <a:avLst/>
          </a:prstGeom>
          <a:noFill/>
        </p:spPr>
        <p:txBody>
          <a:bodyPr wrap="square" rtlCol="0">
            <a:spAutoFit/>
          </a:bodyPr>
          <a:lstStyle/>
          <a:p>
            <a:r>
              <a:rPr lang="en-GB" dirty="0" smtClean="0">
                <a:latin typeface="Arial" charset="0"/>
              </a:rPr>
              <a:t>Within EHOD, employment grew by 28,000 in Exeter and fell by 8,000 across the 3 other district authority areas. </a:t>
            </a:r>
          </a:p>
          <a:p>
            <a:endParaRPr lang="en-GB" dirty="0">
              <a:latin typeface="Arial" charset="0"/>
            </a:endParaRPr>
          </a:p>
          <a:p>
            <a:r>
              <a:rPr lang="en-GB" dirty="0" smtClean="0">
                <a:latin typeface="Arial" charset="0"/>
              </a:rPr>
              <a:t>However, EHOD is a relatively coherent labour market</a:t>
            </a:r>
            <a:endParaRPr lang="en-US" dirty="0"/>
          </a:p>
        </p:txBody>
      </p:sp>
      <p:pic>
        <p:nvPicPr>
          <p:cNvPr id="7" name="Picture 6"/>
          <p:cNvPicPr/>
          <p:nvPr/>
        </p:nvPicPr>
        <p:blipFill rotWithShape="1">
          <a:blip r:embed="rId4" cstate="print"/>
          <a:srcRect l="13767" t="33831" r="16230" b="24743"/>
          <a:stretch/>
        </p:blipFill>
        <p:spPr bwMode="auto">
          <a:xfrm>
            <a:off x="637293" y="1912416"/>
            <a:ext cx="7573818" cy="3731491"/>
          </a:xfrm>
          <a:prstGeom prst="rect">
            <a:avLst/>
          </a:prstGeom>
          <a:ln w="3175">
            <a:solidFill>
              <a:schemeClr val="tx1"/>
            </a:solid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680031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UoE Corporate Powerpoint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Box 4"/>
          <p:cNvSpPr txBox="1"/>
          <p:nvPr/>
        </p:nvSpPr>
        <p:spPr>
          <a:xfrm>
            <a:off x="442885" y="5252732"/>
            <a:ext cx="7795942" cy="461665"/>
          </a:xfrm>
          <a:prstGeom prst="rect">
            <a:avLst/>
          </a:prstGeom>
          <a:noFill/>
        </p:spPr>
        <p:txBody>
          <a:bodyPr wrap="square" rtlCol="0">
            <a:spAutoFit/>
          </a:bodyPr>
          <a:lstStyle/>
          <a:p>
            <a:pPr algn="ctr"/>
            <a:r>
              <a:rPr lang="en-US" sz="2400" dirty="0">
                <a:solidFill>
                  <a:srgbClr val="808080"/>
                </a:solidFill>
                <a:latin typeface="Arial" charset="0"/>
              </a:rPr>
              <a:t> </a:t>
            </a:r>
            <a:r>
              <a:rPr lang="en-GB" sz="2400" dirty="0" smtClean="0">
                <a:latin typeface="Arial" charset="0"/>
              </a:rPr>
              <a:t>Travel to work areas</a:t>
            </a:r>
            <a:endParaRPr lang="en-US" sz="2400" dirty="0"/>
          </a:p>
        </p:txBody>
      </p:sp>
      <p:pic>
        <p:nvPicPr>
          <p:cNvPr id="3074" name="Picture 3" descr="image001"/>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3806" t="17546" r="34687" b="19713"/>
          <a:stretch/>
        </p:blipFill>
        <p:spPr bwMode="auto">
          <a:xfrm>
            <a:off x="4872764" y="710023"/>
            <a:ext cx="3829276" cy="3840480"/>
          </a:xfrm>
          <a:prstGeom prst="rect">
            <a:avLst/>
          </a:prstGeom>
          <a:noFill/>
          <a:ln w="31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076" name="Picture 4" descr="image00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37321" t="22914" r="14345"/>
          <a:stretch/>
        </p:blipFill>
        <p:spPr bwMode="auto">
          <a:xfrm>
            <a:off x="442883" y="750986"/>
            <a:ext cx="4022435" cy="3799517"/>
          </a:xfrm>
          <a:prstGeom prst="rect">
            <a:avLst/>
          </a:prstGeom>
          <a:noFill/>
          <a:ln w="31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4872764" y="4688852"/>
            <a:ext cx="3829276" cy="369332"/>
          </a:xfrm>
          <a:prstGeom prst="rect">
            <a:avLst/>
          </a:prstGeom>
          <a:noFill/>
        </p:spPr>
        <p:txBody>
          <a:bodyPr wrap="square" rtlCol="0">
            <a:spAutoFit/>
          </a:bodyPr>
          <a:lstStyle/>
          <a:p>
            <a:pPr algn="ctr"/>
            <a:r>
              <a:rPr lang="en-US" sz="1600" dirty="0">
                <a:solidFill>
                  <a:srgbClr val="808080"/>
                </a:solidFill>
                <a:latin typeface="Arial" charset="0"/>
              </a:rPr>
              <a:t> </a:t>
            </a:r>
            <a:r>
              <a:rPr lang="en-GB" dirty="0" smtClean="0">
                <a:latin typeface="Arial" charset="0"/>
              </a:rPr>
              <a:t>2011</a:t>
            </a:r>
            <a:endParaRPr lang="en-US" dirty="0"/>
          </a:p>
        </p:txBody>
      </p:sp>
      <p:sp>
        <p:nvSpPr>
          <p:cNvPr id="9" name="TextBox 8"/>
          <p:cNvSpPr txBox="1"/>
          <p:nvPr/>
        </p:nvSpPr>
        <p:spPr>
          <a:xfrm>
            <a:off x="442883" y="4688852"/>
            <a:ext cx="3897973" cy="369332"/>
          </a:xfrm>
          <a:prstGeom prst="rect">
            <a:avLst/>
          </a:prstGeom>
          <a:noFill/>
        </p:spPr>
        <p:txBody>
          <a:bodyPr wrap="square" rtlCol="0">
            <a:spAutoFit/>
          </a:bodyPr>
          <a:lstStyle/>
          <a:p>
            <a:pPr algn="ctr"/>
            <a:r>
              <a:rPr lang="en-US" sz="1600" dirty="0">
                <a:solidFill>
                  <a:srgbClr val="808080"/>
                </a:solidFill>
                <a:latin typeface="Arial" charset="0"/>
              </a:rPr>
              <a:t> </a:t>
            </a:r>
            <a:r>
              <a:rPr lang="en-GB" dirty="0" smtClean="0">
                <a:latin typeface="Arial" charset="0"/>
              </a:rPr>
              <a:t>2001</a:t>
            </a:r>
            <a:endParaRPr lang="en-US" dirty="0"/>
          </a:p>
        </p:txBody>
      </p:sp>
    </p:spTree>
    <p:extLst>
      <p:ext uri="{BB962C8B-B14F-4D97-AF65-F5344CB8AC3E}">
        <p14:creationId xmlns:p14="http://schemas.microsoft.com/office/powerpoint/2010/main" xmlns="" val="2006647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point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6" name="TextBox 5"/>
          <p:cNvSpPr txBox="1"/>
          <p:nvPr/>
        </p:nvSpPr>
        <p:spPr>
          <a:xfrm>
            <a:off x="350520" y="401320"/>
            <a:ext cx="8473440" cy="646331"/>
          </a:xfrm>
          <a:prstGeom prst="rect">
            <a:avLst/>
          </a:prstGeom>
          <a:noFill/>
        </p:spPr>
        <p:txBody>
          <a:bodyPr wrap="square" rtlCol="0">
            <a:spAutoFit/>
          </a:bodyPr>
          <a:lstStyle/>
          <a:p>
            <a:pPr algn="ctr"/>
            <a:r>
              <a:rPr lang="en-US" sz="3600" dirty="0" smtClean="0">
                <a:solidFill>
                  <a:srgbClr val="0062AB"/>
                </a:solidFill>
                <a:latin typeface="Arial" charset="0"/>
              </a:rPr>
              <a:t>Employment by occupation</a:t>
            </a:r>
            <a:endParaRPr lang="en-US" dirty="0">
              <a:solidFill>
                <a:srgbClr val="808080"/>
              </a:solidFill>
              <a:latin typeface="Arial" charset="0"/>
            </a:endParaRPr>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33395" b="2802"/>
          <a:stretch/>
        </p:blipFill>
        <p:spPr bwMode="auto">
          <a:xfrm>
            <a:off x="187324" y="1460499"/>
            <a:ext cx="6304916" cy="4085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6492240" y="1505540"/>
            <a:ext cx="2545080" cy="5401479"/>
          </a:xfrm>
          <a:prstGeom prst="rect">
            <a:avLst/>
          </a:prstGeom>
          <a:noFill/>
        </p:spPr>
        <p:txBody>
          <a:bodyPr wrap="square" rtlCol="0">
            <a:spAutoFit/>
          </a:bodyPr>
          <a:lstStyle/>
          <a:p>
            <a:r>
              <a:rPr lang="en-US" sz="1900" dirty="0" smtClean="0">
                <a:latin typeface="Arial" charset="0"/>
              </a:rPr>
              <a:t>Exeter has a concentration of employment in the higher level occupations.</a:t>
            </a:r>
          </a:p>
          <a:p>
            <a:endParaRPr lang="en-US" sz="1900" dirty="0">
              <a:latin typeface="Arial" charset="0"/>
            </a:endParaRPr>
          </a:p>
          <a:p>
            <a:r>
              <a:rPr lang="en-US" sz="1900" dirty="0" smtClean="0">
                <a:latin typeface="Arial" charset="0"/>
              </a:rPr>
              <a:t>Employment in these occupations (46%) rose by 5 percentage points from 2004 – 2014, compared to 4 in HotSW and 3 across UK.  </a:t>
            </a:r>
          </a:p>
          <a:p>
            <a:endParaRPr lang="en-US" sz="2000" dirty="0">
              <a:solidFill>
                <a:srgbClr val="808080"/>
              </a:solidFill>
              <a:latin typeface="Arial" charset="0"/>
            </a:endParaRPr>
          </a:p>
          <a:p>
            <a:endParaRPr lang="en-US" sz="2000" dirty="0">
              <a:solidFill>
                <a:srgbClr val="808080"/>
              </a:solidFill>
              <a:latin typeface="Arial" charset="0"/>
            </a:endParaRPr>
          </a:p>
          <a:p>
            <a:endParaRPr lang="en-US" sz="2000" dirty="0" smtClean="0">
              <a:solidFill>
                <a:srgbClr val="808080"/>
              </a:solidFill>
              <a:latin typeface="Arial" charset="0"/>
            </a:endParaRPr>
          </a:p>
          <a:p>
            <a:endParaRPr lang="en-US" sz="2000" dirty="0">
              <a:solidFill>
                <a:srgbClr val="808080"/>
              </a:solidFill>
              <a:latin typeface="Arial" charset="0"/>
            </a:endParaRPr>
          </a:p>
          <a:p>
            <a:endParaRPr lang="en-US" dirty="0">
              <a:solidFill>
                <a:srgbClr val="808080"/>
              </a:solidFill>
              <a:latin typeface="Arial" charset="0"/>
            </a:endParaRPr>
          </a:p>
        </p:txBody>
      </p:sp>
    </p:spTree>
    <p:extLst>
      <p:ext uri="{BB962C8B-B14F-4D97-AF65-F5344CB8AC3E}">
        <p14:creationId xmlns:p14="http://schemas.microsoft.com/office/powerpoint/2010/main" xmlns="" val="17059000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owerpoint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 Box 3"/>
          <p:cNvSpPr txBox="1">
            <a:spLocks noChangeArrowheads="1"/>
          </p:cNvSpPr>
          <p:nvPr/>
        </p:nvSpPr>
        <p:spPr bwMode="auto">
          <a:xfrm>
            <a:off x="259882" y="16764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Employment by industry</a:t>
            </a:r>
            <a:endParaRPr lang="en-US" sz="3600" dirty="0">
              <a:solidFill>
                <a:srgbClr val="0062AB"/>
              </a:solidFill>
              <a:cs typeface="+mn-cs"/>
            </a:endParaRP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24805" b="3039"/>
          <a:stretch/>
        </p:blipFill>
        <p:spPr bwMode="auto">
          <a:xfrm>
            <a:off x="290362" y="858607"/>
            <a:ext cx="5622758" cy="49677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6187440" y="1261700"/>
            <a:ext cx="2545080" cy="4370427"/>
          </a:xfrm>
          <a:prstGeom prst="rect">
            <a:avLst/>
          </a:prstGeom>
          <a:noFill/>
        </p:spPr>
        <p:txBody>
          <a:bodyPr wrap="square" rtlCol="0">
            <a:spAutoFit/>
          </a:bodyPr>
          <a:lstStyle/>
          <a:p>
            <a:r>
              <a:rPr lang="en-US" sz="2000" dirty="0" smtClean="0">
                <a:latin typeface="Arial" charset="0"/>
              </a:rPr>
              <a:t>Exeter’s industrial strengths differ to those of the surrounding area. The two are complementary elements of the a unified labour market. </a:t>
            </a:r>
          </a:p>
          <a:p>
            <a:endParaRPr lang="en-US" sz="2000" dirty="0">
              <a:solidFill>
                <a:srgbClr val="808080"/>
              </a:solidFill>
              <a:latin typeface="Arial" charset="0"/>
            </a:endParaRPr>
          </a:p>
          <a:p>
            <a:endParaRPr lang="en-US" sz="2000" dirty="0">
              <a:solidFill>
                <a:srgbClr val="808080"/>
              </a:solidFill>
              <a:latin typeface="Arial" charset="0"/>
            </a:endParaRPr>
          </a:p>
          <a:p>
            <a:endParaRPr lang="en-US" sz="2000" dirty="0" smtClean="0">
              <a:solidFill>
                <a:srgbClr val="808080"/>
              </a:solidFill>
              <a:latin typeface="Arial" charset="0"/>
            </a:endParaRPr>
          </a:p>
          <a:p>
            <a:endParaRPr lang="en-US" sz="2000" dirty="0">
              <a:solidFill>
                <a:srgbClr val="808080"/>
              </a:solidFill>
              <a:latin typeface="Arial" charset="0"/>
            </a:endParaRPr>
          </a:p>
          <a:p>
            <a:endParaRPr lang="en-US" dirty="0">
              <a:solidFill>
                <a:srgbClr val="808080"/>
              </a:solidFill>
              <a:latin typeface="Arial" charset="0"/>
            </a:endParaRPr>
          </a:p>
        </p:txBody>
      </p:sp>
    </p:spTree>
    <p:extLst>
      <p:ext uri="{BB962C8B-B14F-4D97-AF65-F5344CB8AC3E}">
        <p14:creationId xmlns:p14="http://schemas.microsoft.com/office/powerpoint/2010/main" xmlns="" val="1688891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owerpoint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 Box 3"/>
          <p:cNvSpPr txBox="1">
            <a:spLocks noChangeArrowheads="1"/>
          </p:cNvSpPr>
          <p:nvPr/>
        </p:nvSpPr>
        <p:spPr bwMode="auto">
          <a:xfrm>
            <a:off x="259882" y="16764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Employment Projections</a:t>
            </a:r>
            <a:endParaRPr lang="en-US" sz="3600" dirty="0">
              <a:solidFill>
                <a:srgbClr val="0062AB"/>
              </a:solidFill>
              <a:cs typeface="+mn-cs"/>
            </a:endParaRPr>
          </a:p>
        </p:txBody>
      </p:sp>
      <p:sp>
        <p:nvSpPr>
          <p:cNvPr id="8" name="TextBox 7"/>
          <p:cNvSpPr txBox="1"/>
          <p:nvPr/>
        </p:nvSpPr>
        <p:spPr>
          <a:xfrm>
            <a:off x="6187440" y="1261700"/>
            <a:ext cx="2545080" cy="3754874"/>
          </a:xfrm>
          <a:prstGeom prst="rect">
            <a:avLst/>
          </a:prstGeom>
          <a:noFill/>
        </p:spPr>
        <p:txBody>
          <a:bodyPr wrap="square" rtlCol="0">
            <a:spAutoFit/>
          </a:bodyPr>
          <a:lstStyle/>
          <a:p>
            <a:r>
              <a:rPr lang="en-US" sz="2000" dirty="0" smtClean="0">
                <a:latin typeface="Arial" charset="0"/>
              </a:rPr>
              <a:t>Employment is projected to continue to become increasingly knowledge intensive, though there is some debate about this. </a:t>
            </a:r>
            <a:endParaRPr lang="en-US" sz="2000" dirty="0">
              <a:solidFill>
                <a:srgbClr val="808080"/>
              </a:solidFill>
              <a:latin typeface="Arial" charset="0"/>
            </a:endParaRPr>
          </a:p>
          <a:p>
            <a:endParaRPr lang="en-US" sz="2000" dirty="0">
              <a:solidFill>
                <a:srgbClr val="808080"/>
              </a:solidFill>
              <a:latin typeface="Arial" charset="0"/>
            </a:endParaRPr>
          </a:p>
          <a:p>
            <a:endParaRPr lang="en-US" sz="2000" dirty="0" smtClean="0">
              <a:solidFill>
                <a:srgbClr val="808080"/>
              </a:solidFill>
              <a:latin typeface="Arial" charset="0"/>
            </a:endParaRPr>
          </a:p>
          <a:p>
            <a:endParaRPr lang="en-US" sz="2000" dirty="0">
              <a:solidFill>
                <a:srgbClr val="808080"/>
              </a:solidFill>
              <a:latin typeface="Arial" charset="0"/>
            </a:endParaRPr>
          </a:p>
          <a:p>
            <a:endParaRPr lang="en-US" dirty="0">
              <a:solidFill>
                <a:srgbClr val="808080"/>
              </a:solidFill>
              <a:latin typeface="Arial" charset="0"/>
            </a:endParaRPr>
          </a:p>
        </p:txBody>
      </p:sp>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46108"/>
          <a:stretch/>
        </p:blipFill>
        <p:spPr bwMode="auto">
          <a:xfrm>
            <a:off x="502919" y="1087120"/>
            <a:ext cx="5029201" cy="46786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50412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1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169822"/>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Productivity</a:t>
            </a:r>
            <a:endParaRPr lang="en-GB" sz="2800" dirty="0">
              <a:solidFill>
                <a:srgbClr val="0062AB"/>
              </a:solidFill>
              <a:latin typeface="Arial" charset="0"/>
            </a:endParaRPr>
          </a:p>
        </p:txBody>
      </p:sp>
      <p:sp>
        <p:nvSpPr>
          <p:cNvPr id="2" name="AutoShape 2" descr="https://outlook.office365.com/owa/service.svc/s/GetFileAttachment?id=AAMkAGU5MTdkOWU0LWQ2MDYtNDg4My05MDRmLTQ2OTY2NDUzZDM3YwBGAAAAAACZErBG4LjeTpNZukLATPKvBwCQE4T02y8sRaKkerAu0AINAAAAAGQuAADBdjVZhELEQJcQ1KI6%2F8PyAABgYKvZAAABEgAQADwdeQoTwEpCuuTOUlvCLho%3D&amp;X-OWA-CANARY=ukxB6mgm5UuZuLIhudvypjDm-3iqytIYN0dagowhb8LT5QEH7b_Jhrs-M6nE1U0wM47es_KSfNY."/>
          <p:cNvSpPr>
            <a:spLocks noChangeAspect="1" noChangeArrowheads="1"/>
          </p:cNvSpPr>
          <p:nvPr/>
        </p:nvSpPr>
        <p:spPr bwMode="auto">
          <a:xfrm>
            <a:off x="31750" y="-1684338"/>
            <a:ext cx="5457825" cy="351472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5909"/>
          <a:stretch/>
        </p:blipFill>
        <p:spPr bwMode="auto">
          <a:xfrm>
            <a:off x="551543" y="809373"/>
            <a:ext cx="8272417" cy="50124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008783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1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a:solidFill>
                  <a:srgbClr val="0062AB"/>
                </a:solidFill>
                <a:latin typeface="Arial" charset="0"/>
              </a:rPr>
              <a:t>GVA (£m, 2009 prices), indexed, 2000 = 100</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40080" y="1271298"/>
            <a:ext cx="8016240" cy="433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63391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a:solidFill>
                  <a:srgbClr val="0062AB"/>
                </a:solidFill>
                <a:latin typeface="Arial" charset="0"/>
              </a:rPr>
              <a:t>Workplace wages (£ per week, 2009 prices)</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0521" y="1253050"/>
            <a:ext cx="8538198" cy="44009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68856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1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 working age population claiming JSA or ESA</a:t>
            </a:r>
            <a:endParaRPr lang="en-GB" sz="2800" dirty="0">
              <a:solidFill>
                <a:srgbClr val="0062AB"/>
              </a:solidFill>
              <a:latin typeface="Arial" charset="0"/>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951" y="1051561"/>
            <a:ext cx="8224024"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31545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Population Profile</a:t>
            </a:r>
            <a:endParaRPr lang="en-GB" sz="2800" dirty="0">
              <a:solidFill>
                <a:srgbClr val="0062AB"/>
              </a:solidFill>
              <a:latin typeface="Arial" charset="0"/>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2021" y="1143000"/>
            <a:ext cx="8333339" cy="4567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owerpoint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172720"/>
            <a:ext cx="8473440" cy="954107"/>
          </a:xfrm>
          <a:prstGeom prst="rect">
            <a:avLst/>
          </a:prstGeom>
          <a:noFill/>
        </p:spPr>
        <p:txBody>
          <a:bodyPr wrap="square" rtlCol="0">
            <a:spAutoFit/>
          </a:bodyPr>
          <a:lstStyle/>
          <a:p>
            <a:pPr algn="ctr"/>
            <a:r>
              <a:rPr lang="en-GB" sz="2800" dirty="0" smtClean="0">
                <a:solidFill>
                  <a:srgbClr val="0062AB"/>
                </a:solidFill>
                <a:latin typeface="Arial" charset="0"/>
              </a:rPr>
              <a:t>Young </a:t>
            </a:r>
            <a:r>
              <a:rPr lang="en-GB" sz="2800" dirty="0">
                <a:solidFill>
                  <a:srgbClr val="0062AB"/>
                </a:solidFill>
                <a:latin typeface="Arial" charset="0"/>
              </a:rPr>
              <a:t>people entering / leaving </a:t>
            </a:r>
            <a:r>
              <a:rPr lang="en-GB" sz="2800" dirty="0" smtClean="0">
                <a:solidFill>
                  <a:srgbClr val="0062AB"/>
                </a:solidFill>
                <a:latin typeface="Arial" charset="0"/>
              </a:rPr>
              <a:t>education</a:t>
            </a:r>
            <a:r>
              <a:rPr lang="en-GB" sz="2800" dirty="0">
                <a:solidFill>
                  <a:srgbClr val="0062AB"/>
                </a:solidFill>
                <a:latin typeface="Arial" charset="0"/>
              </a:rPr>
              <a:t>, </a:t>
            </a:r>
            <a:r>
              <a:rPr lang="en-GB" sz="2800" dirty="0" smtClean="0">
                <a:solidFill>
                  <a:srgbClr val="0062AB"/>
                </a:solidFill>
                <a:latin typeface="Arial" charset="0"/>
              </a:rPr>
              <a:t/>
            </a:r>
            <a:br>
              <a:rPr lang="en-GB" sz="2800" dirty="0" smtClean="0">
                <a:solidFill>
                  <a:srgbClr val="0062AB"/>
                </a:solidFill>
                <a:latin typeface="Arial" charset="0"/>
              </a:rPr>
            </a:br>
            <a:r>
              <a:rPr lang="en-GB" sz="2800" dirty="0" smtClean="0">
                <a:solidFill>
                  <a:srgbClr val="0062AB"/>
                </a:solidFill>
                <a:latin typeface="Arial" charset="0"/>
              </a:rPr>
              <a:t>training </a:t>
            </a:r>
            <a:r>
              <a:rPr lang="en-GB" sz="2800" dirty="0">
                <a:solidFill>
                  <a:srgbClr val="0062AB"/>
                </a:solidFill>
                <a:latin typeface="Arial" charset="0"/>
              </a:rPr>
              <a:t>&amp; the labour market, </a:t>
            </a:r>
            <a:r>
              <a:rPr lang="en-GB" sz="2800" dirty="0" smtClean="0">
                <a:solidFill>
                  <a:srgbClr val="0062AB"/>
                </a:solidFill>
                <a:latin typeface="Arial" charset="0"/>
              </a:rPr>
              <a:t>HotSW</a:t>
            </a:r>
            <a:endParaRPr lang="en-GB" sz="2800" dirty="0">
              <a:solidFill>
                <a:srgbClr val="0062AB"/>
              </a:solidFill>
              <a:latin typeface="Arial" charset="0"/>
            </a:endParaRP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2441" y="1207751"/>
            <a:ext cx="7940040" cy="46139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2047240"/>
            <a:ext cx="8473440" cy="584775"/>
          </a:xfrm>
          <a:prstGeom prst="rect">
            <a:avLst/>
          </a:prstGeom>
          <a:noFill/>
        </p:spPr>
        <p:txBody>
          <a:bodyPr wrap="square" rtlCol="0">
            <a:spAutoFit/>
          </a:bodyPr>
          <a:lstStyle/>
          <a:p>
            <a:pPr algn="ctr"/>
            <a:r>
              <a:rPr lang="en-GB" sz="3200" dirty="0" smtClean="0">
                <a:solidFill>
                  <a:srgbClr val="0062AB"/>
                </a:solidFill>
                <a:latin typeface="Arial" charset="0"/>
              </a:rPr>
              <a:t>Educational Attainment</a:t>
            </a:r>
            <a:endParaRPr lang="en-GB" sz="3200" dirty="0">
              <a:solidFill>
                <a:srgbClr val="0062AB"/>
              </a:solidFill>
              <a:latin typeface="Arial" charset="0"/>
            </a:endParaRPr>
          </a:p>
        </p:txBody>
      </p:sp>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owerpoint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 Box 3"/>
          <p:cNvSpPr txBox="1">
            <a:spLocks noChangeArrowheads="1"/>
          </p:cNvSpPr>
          <p:nvPr/>
        </p:nvSpPr>
        <p:spPr bwMode="auto">
          <a:xfrm>
            <a:off x="290362" y="38100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Key Stage 2 and 3</a:t>
            </a:r>
            <a:endParaRPr lang="en-US" sz="3600" dirty="0">
              <a:solidFill>
                <a:srgbClr val="0062AB"/>
              </a:solidFill>
              <a:cs typeface="+mn-cs"/>
            </a:endParaRPr>
          </a:p>
        </p:txBody>
      </p:sp>
      <p:sp>
        <p:nvSpPr>
          <p:cNvPr id="6" name="Text Box 4"/>
          <p:cNvSpPr txBox="1">
            <a:spLocks noChangeArrowheads="1"/>
          </p:cNvSpPr>
          <p:nvPr/>
        </p:nvSpPr>
        <p:spPr bwMode="auto">
          <a:xfrm>
            <a:off x="295913" y="1221105"/>
            <a:ext cx="8532141" cy="3388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ts val="2900"/>
              </a:lnSpc>
              <a:spcBef>
                <a:spcPts val="1800"/>
              </a:spcBef>
              <a:defRPr/>
            </a:pPr>
            <a:r>
              <a:rPr lang="en-GB" sz="2200" b="1" u="sng" dirty="0" smtClean="0">
                <a:latin typeface="Arial" charset="0"/>
              </a:rPr>
              <a:t>Key Stage 2 </a:t>
            </a:r>
          </a:p>
          <a:p>
            <a:pPr>
              <a:lnSpc>
                <a:spcPts val="2900"/>
              </a:lnSpc>
              <a:spcBef>
                <a:spcPts val="1800"/>
              </a:spcBef>
              <a:defRPr/>
            </a:pPr>
            <a:r>
              <a:rPr lang="en-GB" sz="2200" dirty="0" smtClean="0">
                <a:latin typeface="Arial" charset="0"/>
              </a:rPr>
              <a:t>A higher </a:t>
            </a:r>
            <a:r>
              <a:rPr lang="en-GB" sz="2200" dirty="0">
                <a:latin typeface="Arial" charset="0"/>
              </a:rPr>
              <a:t>proportion of pupils in Devon (81%) </a:t>
            </a:r>
            <a:r>
              <a:rPr lang="en-GB" sz="2200" dirty="0" smtClean="0">
                <a:latin typeface="Arial" charset="0"/>
              </a:rPr>
              <a:t>attain </a:t>
            </a:r>
            <a:r>
              <a:rPr lang="en-GB" sz="2200" dirty="0">
                <a:latin typeface="Arial" charset="0"/>
              </a:rPr>
              <a:t>the expected </a:t>
            </a:r>
            <a:r>
              <a:rPr lang="en-GB" sz="2200" dirty="0" smtClean="0">
                <a:latin typeface="Arial" charset="0"/>
              </a:rPr>
              <a:t>standard in </a:t>
            </a:r>
            <a:r>
              <a:rPr lang="en-GB" sz="2200" dirty="0">
                <a:latin typeface="Arial" charset="0"/>
              </a:rPr>
              <a:t>reading, writing and </a:t>
            </a:r>
            <a:r>
              <a:rPr lang="en-GB" sz="2200" dirty="0" smtClean="0">
                <a:latin typeface="Arial" charset="0"/>
              </a:rPr>
              <a:t>mathematics tests (taken </a:t>
            </a:r>
            <a:r>
              <a:rPr lang="en-GB" sz="2200" dirty="0">
                <a:latin typeface="Arial" charset="0"/>
              </a:rPr>
              <a:t>aged </a:t>
            </a:r>
            <a:r>
              <a:rPr lang="en-GB" sz="2200" dirty="0" smtClean="0">
                <a:latin typeface="Arial" charset="0"/>
              </a:rPr>
              <a:t>11</a:t>
            </a:r>
            <a:r>
              <a:rPr lang="en-GB" sz="2200" dirty="0">
                <a:latin typeface="Arial" charset="0"/>
              </a:rPr>
              <a:t>)</a:t>
            </a:r>
            <a:r>
              <a:rPr lang="en-GB" sz="2200" dirty="0" smtClean="0">
                <a:latin typeface="Arial" charset="0"/>
              </a:rPr>
              <a:t> than </a:t>
            </a:r>
            <a:r>
              <a:rPr lang="en-GB" sz="2200" dirty="0">
                <a:latin typeface="Arial" charset="0"/>
              </a:rPr>
              <a:t>in other parts of the LEP area or England as a whole. </a:t>
            </a:r>
          </a:p>
          <a:p>
            <a:pPr>
              <a:lnSpc>
                <a:spcPts val="2900"/>
              </a:lnSpc>
              <a:spcBef>
                <a:spcPts val="1800"/>
              </a:spcBef>
              <a:defRPr/>
            </a:pPr>
            <a:r>
              <a:rPr lang="en-GB" sz="2200" dirty="0" smtClean="0">
                <a:latin typeface="Arial" charset="0"/>
              </a:rPr>
              <a:t>Attainment in mid Devon is lower than in the other EHOD districts.</a:t>
            </a:r>
          </a:p>
          <a:p>
            <a:pPr>
              <a:lnSpc>
                <a:spcPts val="2900"/>
              </a:lnSpc>
              <a:spcBef>
                <a:spcPts val="1800"/>
              </a:spcBef>
              <a:defRPr/>
            </a:pPr>
            <a:r>
              <a:rPr lang="en-GB" sz="2200" b="1" u="sng" dirty="0">
                <a:latin typeface="Arial" charset="0"/>
              </a:rPr>
              <a:t>Key Stage </a:t>
            </a:r>
            <a:r>
              <a:rPr lang="en-GB" sz="2200" b="1" u="sng" dirty="0" smtClean="0">
                <a:latin typeface="Arial" charset="0"/>
              </a:rPr>
              <a:t>3 </a:t>
            </a:r>
            <a:r>
              <a:rPr lang="en-GB" sz="2200" b="1" dirty="0" smtClean="0">
                <a:latin typeface="Arial" charset="0"/>
              </a:rPr>
              <a:t>– </a:t>
            </a:r>
            <a:r>
              <a:rPr lang="en-GB" sz="2200" dirty="0" smtClean="0">
                <a:latin typeface="Arial" charset="0"/>
              </a:rPr>
              <a:t>No longer collected but in 2013, attainment in Devon was above average.</a:t>
            </a:r>
            <a:endParaRPr lang="en-GB" sz="2200" b="1" u="sng" dirty="0">
              <a:latin typeface="Arial" charset="0"/>
            </a:endParaRPr>
          </a:p>
        </p:txBody>
      </p:sp>
      <p:pic>
        <p:nvPicPr>
          <p:cNvPr id="12290"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24609" b="16687"/>
          <a:stretch/>
        </p:blipFill>
        <p:spPr bwMode="auto">
          <a:xfrm>
            <a:off x="1043931" y="4648200"/>
            <a:ext cx="6473484" cy="12110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300135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owerpoint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 Box 3"/>
          <p:cNvSpPr txBox="1">
            <a:spLocks noChangeArrowheads="1"/>
          </p:cNvSpPr>
          <p:nvPr/>
        </p:nvSpPr>
        <p:spPr bwMode="auto">
          <a:xfrm>
            <a:off x="290362" y="9144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Key Stage 4 / GCSE</a:t>
            </a:r>
            <a:endParaRPr lang="en-US" sz="3600" dirty="0">
              <a:solidFill>
                <a:srgbClr val="0062AB"/>
              </a:solidFill>
              <a:cs typeface="+mn-cs"/>
            </a:endParaRPr>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7561" y="732790"/>
            <a:ext cx="8069789" cy="47332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261985" y="5455920"/>
            <a:ext cx="8625840" cy="384721"/>
          </a:xfrm>
          <a:prstGeom prst="rect">
            <a:avLst/>
          </a:prstGeom>
          <a:noFill/>
        </p:spPr>
        <p:txBody>
          <a:bodyPr wrap="square" rtlCol="0">
            <a:spAutoFit/>
          </a:bodyPr>
          <a:lstStyle/>
          <a:p>
            <a:pPr algn="ctr"/>
            <a:r>
              <a:rPr lang="en-GB" sz="1900" dirty="0">
                <a:latin typeface="Arial" charset="0"/>
              </a:rPr>
              <a:t>% of pupils </a:t>
            </a:r>
            <a:r>
              <a:rPr lang="en-GB" sz="1900" dirty="0" smtClean="0">
                <a:latin typeface="Arial" charset="0"/>
              </a:rPr>
              <a:t>attaining </a:t>
            </a:r>
            <a:r>
              <a:rPr lang="en-GB" sz="1900" dirty="0">
                <a:latin typeface="Arial" charset="0"/>
              </a:rPr>
              <a:t>5+ GCSEs at A* to C, including English &amp; </a:t>
            </a:r>
            <a:r>
              <a:rPr lang="en-GB" sz="1900" dirty="0" smtClean="0">
                <a:latin typeface="Arial" charset="0"/>
              </a:rPr>
              <a:t>Maths</a:t>
            </a:r>
            <a:endParaRPr lang="en-US" dirty="0">
              <a:solidFill>
                <a:srgbClr val="808080"/>
              </a:solidFill>
              <a:latin typeface="Arial" charset="0"/>
            </a:endParaRPr>
          </a:p>
        </p:txBody>
      </p:sp>
      <p:sp>
        <p:nvSpPr>
          <p:cNvPr id="2" name="Oval 1"/>
          <p:cNvSpPr/>
          <p:nvPr/>
        </p:nvSpPr>
        <p:spPr>
          <a:xfrm>
            <a:off x="3337560" y="1615440"/>
            <a:ext cx="1221648" cy="1839216"/>
          </a:xfrm>
          <a:prstGeom prst="ellipse">
            <a:avLst/>
          </a:prstGeom>
          <a:solidFill>
            <a:schemeClr val="accent6">
              <a:alpha val="2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23697103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Attainment in mathematics</a:t>
            </a:r>
            <a:endParaRPr lang="en-GB" sz="2800" dirty="0">
              <a:solidFill>
                <a:srgbClr val="0062AB"/>
              </a:solidFill>
              <a:latin typeface="Arial" charset="0"/>
            </a:endParaRPr>
          </a:p>
        </p:txBody>
      </p:sp>
      <p:pic>
        <p:nvPicPr>
          <p:cNvPr id="14339"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11526" b="5217"/>
          <a:stretch/>
        </p:blipFill>
        <p:spPr bwMode="auto">
          <a:xfrm>
            <a:off x="350520" y="1249681"/>
            <a:ext cx="8473440" cy="3617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198120" y="5071199"/>
            <a:ext cx="8625840" cy="384721"/>
          </a:xfrm>
          <a:prstGeom prst="rect">
            <a:avLst/>
          </a:prstGeom>
          <a:noFill/>
        </p:spPr>
        <p:txBody>
          <a:bodyPr wrap="square" rtlCol="0">
            <a:spAutoFit/>
          </a:bodyPr>
          <a:lstStyle/>
          <a:p>
            <a:pPr algn="ctr"/>
            <a:r>
              <a:rPr lang="en-GB" sz="1900" dirty="0" smtClean="0">
                <a:latin typeface="Arial" charset="0"/>
              </a:rPr>
              <a:t>Has particular relevance to the Innovation Exeter focus on data analytics. </a:t>
            </a:r>
            <a:endParaRPr lang="en-US" dirty="0">
              <a:solidFill>
                <a:srgbClr val="808080"/>
              </a:solidFill>
              <a:latin typeface="Arial" charset="0"/>
            </a:endParaRPr>
          </a:p>
        </p:txBody>
      </p:sp>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owerpoint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Not in Education Employment or Training</a:t>
            </a:r>
            <a:endParaRPr lang="en-GB" sz="2800" dirty="0">
              <a:solidFill>
                <a:srgbClr val="0062AB"/>
              </a:solidFill>
              <a:latin typeface="Arial" charset="0"/>
            </a:endParaRPr>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16280" y="1052359"/>
            <a:ext cx="7467600" cy="46029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1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A Level / Level 3 Results, 2013/14</a:t>
            </a:r>
            <a:endParaRPr lang="en-GB" sz="2800" dirty="0">
              <a:solidFill>
                <a:srgbClr val="0062AB"/>
              </a:solidFill>
              <a:latin typeface="Arial" charset="0"/>
            </a:endParaRPr>
          </a:p>
        </p:txBody>
      </p:sp>
      <p:pic>
        <p:nvPicPr>
          <p:cNvPr id="16386"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32857" b="5382"/>
          <a:stretch/>
        </p:blipFill>
        <p:spPr bwMode="auto">
          <a:xfrm>
            <a:off x="563880" y="1281786"/>
            <a:ext cx="7787640" cy="39609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96543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UoE Corporate Ppoint1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6598920" y="294640"/>
            <a:ext cx="2545080" cy="954107"/>
          </a:xfrm>
          <a:prstGeom prst="rect">
            <a:avLst/>
          </a:prstGeom>
          <a:noFill/>
        </p:spPr>
        <p:txBody>
          <a:bodyPr wrap="square" rtlCol="0">
            <a:spAutoFit/>
          </a:bodyPr>
          <a:lstStyle/>
          <a:p>
            <a:pPr algn="ctr"/>
            <a:r>
              <a:rPr lang="en-GB" sz="2800" dirty="0" smtClean="0">
                <a:solidFill>
                  <a:srgbClr val="0062AB"/>
                </a:solidFill>
                <a:latin typeface="Arial" charset="0"/>
              </a:rPr>
              <a:t>HE Participation </a:t>
            </a:r>
            <a:endParaRPr lang="en-GB" sz="2800" dirty="0">
              <a:solidFill>
                <a:srgbClr val="0062AB"/>
              </a:solidFill>
              <a:latin typeface="Arial" charset="0"/>
            </a:endParaRP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6492240" cy="59110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6598920" y="1401232"/>
            <a:ext cx="2286000" cy="2708434"/>
          </a:xfrm>
          <a:prstGeom prst="rect">
            <a:avLst/>
          </a:prstGeom>
          <a:noFill/>
        </p:spPr>
        <p:txBody>
          <a:bodyPr wrap="square" rtlCol="0">
            <a:spAutoFit/>
          </a:bodyPr>
          <a:lstStyle/>
          <a:p>
            <a:pPr algn="ctr"/>
            <a:r>
              <a:rPr lang="en-GB" sz="1900" dirty="0" smtClean="0">
                <a:latin typeface="Arial" charset="0"/>
              </a:rPr>
              <a:t>Relative to expectations based on educational attainment, progression rates to higher education are low. </a:t>
            </a:r>
          </a:p>
          <a:p>
            <a:pPr algn="ctr"/>
            <a:endParaRPr lang="en-GB" sz="1900" dirty="0">
              <a:solidFill>
                <a:srgbClr val="808080"/>
              </a:solidFill>
              <a:latin typeface="Arial" charset="0"/>
            </a:endParaRPr>
          </a:p>
          <a:p>
            <a:pPr algn="ctr"/>
            <a:endParaRPr lang="en-US" dirty="0">
              <a:solidFill>
                <a:srgbClr val="808080"/>
              </a:solidFill>
              <a:latin typeface="Arial" charset="0"/>
            </a:endParaRPr>
          </a:p>
        </p:txBody>
      </p:sp>
    </p:spTree>
    <p:extLst>
      <p:ext uri="{BB962C8B-B14F-4D97-AF65-F5344CB8AC3E}">
        <p14:creationId xmlns:p14="http://schemas.microsoft.com/office/powerpoint/2010/main" xmlns="" val="2948213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4165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Apprenticeships</a:t>
            </a:r>
            <a:endParaRPr lang="en-GB" sz="2800" dirty="0">
              <a:solidFill>
                <a:srgbClr val="0062AB"/>
              </a:solidFill>
              <a:latin typeface="Arial" charset="0"/>
            </a:endParaRPr>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7680" y="1034042"/>
            <a:ext cx="7940040" cy="46558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63100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1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26416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Apprenticeships by industrial sector</a:t>
            </a:r>
            <a:endParaRPr lang="en-GB" sz="2800" dirty="0">
              <a:solidFill>
                <a:srgbClr val="0062AB"/>
              </a:solidFill>
              <a:latin typeface="Arial" charset="0"/>
            </a:endParaRPr>
          </a:p>
        </p:txBody>
      </p:sp>
      <p:pic>
        <p:nvPicPr>
          <p:cNvPr id="19458"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3000"/>
          <a:stretch/>
        </p:blipFill>
        <p:spPr bwMode="auto">
          <a:xfrm>
            <a:off x="350520" y="955021"/>
            <a:ext cx="8183880" cy="49276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63100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oE Corporate Ppoint.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3" name="Text Box 3"/>
          <p:cNvSpPr txBox="1">
            <a:spLocks noChangeArrowheads="1"/>
          </p:cNvSpPr>
          <p:nvPr/>
        </p:nvSpPr>
        <p:spPr bwMode="auto">
          <a:xfrm>
            <a:off x="290362" y="38100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Apprenticeships</a:t>
            </a:r>
            <a:endParaRPr lang="en-US" sz="3600" dirty="0">
              <a:solidFill>
                <a:srgbClr val="0062AB"/>
              </a:solidFill>
              <a:cs typeface="+mn-cs"/>
            </a:endParaRPr>
          </a:p>
        </p:txBody>
      </p:sp>
      <p:sp>
        <p:nvSpPr>
          <p:cNvPr id="4" name="Text Box 4"/>
          <p:cNvSpPr txBox="1">
            <a:spLocks noChangeArrowheads="1"/>
          </p:cNvSpPr>
          <p:nvPr/>
        </p:nvSpPr>
        <p:spPr bwMode="auto">
          <a:xfrm>
            <a:off x="295913" y="1464945"/>
            <a:ext cx="8532141" cy="36810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10000"/>
              </a:lnSpc>
              <a:spcBef>
                <a:spcPct val="50000"/>
              </a:spcBef>
              <a:defRPr/>
            </a:pPr>
            <a:r>
              <a:rPr lang="en-GB" sz="2200" dirty="0" smtClean="0">
                <a:latin typeface="Arial" charset="0"/>
              </a:rPr>
              <a:t>Not all apprenticeships are of equal value. There is a strong case for focusing on those that:</a:t>
            </a:r>
            <a:endParaRPr lang="en-GB" sz="2200" dirty="0">
              <a:latin typeface="Arial" charset="0"/>
            </a:endParaRPr>
          </a:p>
          <a:p>
            <a:pPr marL="342900" indent="-342900">
              <a:lnSpc>
                <a:spcPct val="160000"/>
              </a:lnSpc>
              <a:spcBef>
                <a:spcPct val="50000"/>
              </a:spcBef>
              <a:buFont typeface="Arial" panose="020B0604020202020204" pitchFamily="34" charset="0"/>
              <a:buChar char="•"/>
              <a:defRPr/>
            </a:pPr>
            <a:r>
              <a:rPr lang="en-GB" sz="2200" dirty="0" smtClean="0">
                <a:latin typeface="Arial" charset="0"/>
              </a:rPr>
              <a:t>Support </a:t>
            </a:r>
            <a:r>
              <a:rPr lang="en-GB" sz="2200" dirty="0">
                <a:latin typeface="Arial" charset="0"/>
              </a:rPr>
              <a:t>the transition of young people into the labour </a:t>
            </a:r>
          </a:p>
          <a:p>
            <a:pPr marL="342900" indent="-342900">
              <a:lnSpc>
                <a:spcPct val="160000"/>
              </a:lnSpc>
              <a:spcBef>
                <a:spcPct val="50000"/>
              </a:spcBef>
              <a:buFont typeface="Arial" panose="020B0604020202020204" pitchFamily="34" charset="0"/>
              <a:buChar char="•"/>
              <a:defRPr/>
            </a:pPr>
            <a:r>
              <a:rPr lang="en-GB" sz="2200" dirty="0" smtClean="0">
                <a:latin typeface="Arial" charset="0"/>
              </a:rPr>
              <a:t>Support </a:t>
            </a:r>
            <a:r>
              <a:rPr lang="en-GB" sz="2200" dirty="0">
                <a:latin typeface="Arial" charset="0"/>
              </a:rPr>
              <a:t>the acquisition of skills to Level 3 and above;</a:t>
            </a:r>
          </a:p>
          <a:p>
            <a:pPr marL="342900" indent="-342900">
              <a:lnSpc>
                <a:spcPct val="160000"/>
              </a:lnSpc>
              <a:spcBef>
                <a:spcPct val="50000"/>
              </a:spcBef>
              <a:buFont typeface="Arial" panose="020B0604020202020204" pitchFamily="34" charset="0"/>
              <a:buChar char="•"/>
              <a:defRPr/>
            </a:pPr>
            <a:r>
              <a:rPr lang="en-GB" sz="2200" dirty="0" smtClean="0">
                <a:latin typeface="Arial" charset="0"/>
              </a:rPr>
              <a:t>Support </a:t>
            </a:r>
            <a:r>
              <a:rPr lang="en-GB" sz="2200" dirty="0">
                <a:latin typeface="Arial" charset="0"/>
              </a:rPr>
              <a:t>economic growth in important industrial sectors. </a:t>
            </a:r>
          </a:p>
          <a:p>
            <a:pPr>
              <a:lnSpc>
                <a:spcPct val="160000"/>
              </a:lnSpc>
              <a:spcBef>
                <a:spcPct val="50000"/>
              </a:spcBef>
              <a:defRPr/>
            </a:pPr>
            <a:endParaRPr lang="en-US" sz="2200" dirty="0">
              <a:solidFill>
                <a:srgbClr val="808080"/>
              </a:solidFill>
              <a:latin typeface="Arial" charset="0"/>
            </a:endParaRPr>
          </a:p>
        </p:txBody>
      </p:sp>
    </p:spTree>
    <p:extLst>
      <p:ext uri="{BB962C8B-B14F-4D97-AF65-F5344CB8AC3E}">
        <p14:creationId xmlns:p14="http://schemas.microsoft.com/office/powerpoint/2010/main" xmlns="" val="21871886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17272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Making the most of graduate skills</a:t>
            </a:r>
            <a:endParaRPr lang="en-GB" sz="2800" dirty="0">
              <a:solidFill>
                <a:srgbClr val="0062AB"/>
              </a:solidFill>
              <a:latin typeface="Arial"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71259" y="775860"/>
            <a:ext cx="7670940" cy="4617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198120" y="5438802"/>
            <a:ext cx="8625840" cy="384721"/>
          </a:xfrm>
          <a:prstGeom prst="rect">
            <a:avLst/>
          </a:prstGeom>
          <a:noFill/>
        </p:spPr>
        <p:txBody>
          <a:bodyPr wrap="square" rtlCol="0">
            <a:spAutoFit/>
          </a:bodyPr>
          <a:lstStyle/>
          <a:p>
            <a:pPr algn="ctr"/>
            <a:r>
              <a:rPr lang="en-GB" sz="1900" dirty="0" smtClean="0">
                <a:latin typeface="Arial" charset="0"/>
              </a:rPr>
              <a:t> </a:t>
            </a:r>
            <a:r>
              <a:rPr lang="en-GB" sz="1900" dirty="0">
                <a:latin typeface="Arial" charset="0"/>
              </a:rPr>
              <a:t>Demographic profile, 17 to 24 year olds indexed (17 = 100), EHOD &amp; </a:t>
            </a:r>
            <a:r>
              <a:rPr lang="en-GB" sz="1900" dirty="0" err="1">
                <a:latin typeface="Arial" charset="0"/>
              </a:rPr>
              <a:t>WoE</a:t>
            </a:r>
            <a:endParaRPr lang="en-GB" sz="1900" dirty="0">
              <a:latin typeface="Arial" charset="0"/>
            </a:endParaRPr>
          </a:p>
        </p:txBody>
      </p:sp>
    </p:spTree>
    <p:extLst>
      <p:ext uri="{BB962C8B-B14F-4D97-AF65-F5344CB8AC3E}">
        <p14:creationId xmlns:p14="http://schemas.microsoft.com/office/powerpoint/2010/main" xmlns="" val="3063100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oE Corporate Powerpoint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27940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Adult Skills</a:t>
            </a:r>
            <a:endParaRPr lang="en-GB" sz="2800" dirty="0">
              <a:solidFill>
                <a:srgbClr val="0062AB"/>
              </a:solidFill>
              <a:latin typeface="Arial"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31520" y="855071"/>
            <a:ext cx="7711440" cy="45868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198120" y="5499762"/>
            <a:ext cx="8625840" cy="384721"/>
          </a:xfrm>
          <a:prstGeom prst="rect">
            <a:avLst/>
          </a:prstGeom>
          <a:noFill/>
        </p:spPr>
        <p:txBody>
          <a:bodyPr wrap="square" rtlCol="0">
            <a:spAutoFit/>
          </a:bodyPr>
          <a:lstStyle/>
          <a:p>
            <a:pPr algn="ctr"/>
            <a:r>
              <a:rPr lang="en-GB" sz="1900" dirty="0" smtClean="0">
                <a:latin typeface="Arial" charset="0"/>
              </a:rPr>
              <a:t>Percent </a:t>
            </a:r>
            <a:r>
              <a:rPr lang="en-GB" sz="1900" dirty="0">
                <a:latin typeface="Arial" charset="0"/>
              </a:rPr>
              <a:t>with qualifications at Level 4+ and Level 2+</a:t>
            </a:r>
          </a:p>
        </p:txBody>
      </p:sp>
    </p:spTree>
    <p:extLst>
      <p:ext uri="{BB962C8B-B14F-4D97-AF65-F5344CB8AC3E}">
        <p14:creationId xmlns:p14="http://schemas.microsoft.com/office/powerpoint/2010/main" xmlns="" val="3063100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oE Corporate Ppoint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29464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Skills Gaps and shortages</a:t>
            </a:r>
            <a:endParaRPr lang="en-GB" sz="2800" dirty="0">
              <a:solidFill>
                <a:srgbClr val="0062AB"/>
              </a:solidFill>
              <a:latin typeface="Arial" charset="0"/>
            </a:endParaRPr>
          </a:p>
        </p:txBody>
      </p:sp>
      <p:graphicFrame>
        <p:nvGraphicFramePr>
          <p:cNvPr id="2" name="Table 1"/>
          <p:cNvGraphicFramePr>
            <a:graphicFrameLocks noGrp="1"/>
          </p:cNvGraphicFramePr>
          <p:nvPr>
            <p:extLst>
              <p:ext uri="{D42A27DB-BD31-4B8C-83A1-F6EECF244321}">
                <p14:modId xmlns:p14="http://schemas.microsoft.com/office/powerpoint/2010/main" xmlns="" val="1176511507"/>
              </p:ext>
            </p:extLst>
          </p:nvPr>
        </p:nvGraphicFramePr>
        <p:xfrm>
          <a:off x="487681" y="1203958"/>
          <a:ext cx="8336278" cy="1798320"/>
        </p:xfrm>
        <a:graphic>
          <a:graphicData uri="http://schemas.openxmlformats.org/drawingml/2006/table">
            <a:tbl>
              <a:tblPr firstRow="1" firstCol="1" bandRow="1">
                <a:tableStyleId>{5C22544A-7EE6-4342-B048-85BDC9FD1C3A}</a:tableStyleId>
              </a:tblPr>
              <a:tblGrid>
                <a:gridCol w="3302212"/>
                <a:gridCol w="847637"/>
                <a:gridCol w="760195"/>
                <a:gridCol w="952922"/>
                <a:gridCol w="760195"/>
                <a:gridCol w="952922"/>
                <a:gridCol w="760195"/>
              </a:tblGrid>
              <a:tr h="426720">
                <a:tc>
                  <a:txBody>
                    <a:bodyPr/>
                    <a:lstStyle/>
                    <a:p>
                      <a:pPr>
                        <a:spcAft>
                          <a:spcPts val="0"/>
                        </a:spcAft>
                      </a:pPr>
                      <a:r>
                        <a:rPr lang="en-GB" sz="1700" dirty="0">
                          <a:effectLst/>
                        </a:rPr>
                        <a:t> </a:t>
                      </a:r>
                      <a:endParaRPr lang="en-GB" sz="1700" dirty="0">
                        <a:effectLst/>
                        <a:latin typeface="Times New Roman"/>
                        <a:ea typeface="Times New Roman"/>
                      </a:endParaRPr>
                    </a:p>
                  </a:txBody>
                  <a:tcPr marL="68580" marR="68580" marT="0" marB="0" anchor="ctr"/>
                </a:tc>
                <a:tc gridSpan="2">
                  <a:txBody>
                    <a:bodyPr/>
                    <a:lstStyle/>
                    <a:p>
                      <a:pPr algn="ctr">
                        <a:spcAft>
                          <a:spcPts val="0"/>
                        </a:spcAft>
                      </a:pPr>
                      <a:r>
                        <a:rPr lang="en-GB" sz="1700">
                          <a:effectLst/>
                        </a:rPr>
                        <a:t>16 year olds</a:t>
                      </a:r>
                      <a:endParaRPr lang="en-GB" sz="1700">
                        <a:effectLst/>
                        <a:latin typeface="Times New Roman"/>
                        <a:ea typeface="Times New Roman"/>
                      </a:endParaRPr>
                    </a:p>
                  </a:txBody>
                  <a:tcPr marL="68580" marR="68580" marT="0" marB="0" anchor="ctr"/>
                </a:tc>
                <a:tc hMerge="1">
                  <a:txBody>
                    <a:bodyPr/>
                    <a:lstStyle/>
                    <a:p>
                      <a:endParaRPr lang="en-GB"/>
                    </a:p>
                  </a:txBody>
                  <a:tcPr/>
                </a:tc>
                <a:tc gridSpan="2">
                  <a:txBody>
                    <a:bodyPr/>
                    <a:lstStyle/>
                    <a:p>
                      <a:pPr algn="ctr">
                        <a:spcAft>
                          <a:spcPts val="0"/>
                        </a:spcAft>
                      </a:pPr>
                      <a:r>
                        <a:rPr lang="en-GB" sz="1700">
                          <a:effectLst/>
                        </a:rPr>
                        <a:t>17 - 18 year olds</a:t>
                      </a:r>
                      <a:endParaRPr lang="en-GB" sz="1700">
                        <a:effectLst/>
                        <a:latin typeface="Times New Roman"/>
                        <a:ea typeface="Times New Roman"/>
                      </a:endParaRPr>
                    </a:p>
                  </a:txBody>
                  <a:tcPr marL="68580" marR="68580" marT="0" marB="0" anchor="ctr"/>
                </a:tc>
                <a:tc hMerge="1">
                  <a:txBody>
                    <a:bodyPr/>
                    <a:lstStyle/>
                    <a:p>
                      <a:endParaRPr lang="en-GB"/>
                    </a:p>
                  </a:txBody>
                  <a:tcPr/>
                </a:tc>
                <a:tc gridSpan="2">
                  <a:txBody>
                    <a:bodyPr/>
                    <a:lstStyle/>
                    <a:p>
                      <a:pPr algn="ctr">
                        <a:spcAft>
                          <a:spcPts val="0"/>
                        </a:spcAft>
                      </a:pPr>
                      <a:r>
                        <a:rPr lang="en-GB" sz="1700">
                          <a:effectLst/>
                        </a:rPr>
                        <a:t>HE Graduates</a:t>
                      </a:r>
                      <a:endParaRPr lang="en-GB" sz="1700">
                        <a:effectLst/>
                        <a:latin typeface="Times New Roman"/>
                        <a:ea typeface="Times New Roman"/>
                      </a:endParaRPr>
                    </a:p>
                  </a:txBody>
                  <a:tcPr marL="68580" marR="68580" marT="0" marB="0" anchor="ctr"/>
                </a:tc>
                <a:tc hMerge="1">
                  <a:txBody>
                    <a:bodyPr/>
                    <a:lstStyle/>
                    <a:p>
                      <a:endParaRPr lang="en-GB"/>
                    </a:p>
                  </a:txBody>
                  <a:tcPr/>
                </a:tc>
              </a:tr>
              <a:tr h="426720">
                <a:tc>
                  <a:txBody>
                    <a:bodyPr/>
                    <a:lstStyle/>
                    <a:p>
                      <a:pPr>
                        <a:spcAft>
                          <a:spcPts val="0"/>
                        </a:spcAft>
                      </a:pPr>
                      <a:r>
                        <a:rPr lang="en-GB" sz="1700">
                          <a:effectLst/>
                        </a:rPr>
                        <a:t> </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England</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Devon</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England</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Devon</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England</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Devon</a:t>
                      </a:r>
                      <a:endParaRPr lang="en-GB" sz="1700">
                        <a:effectLst/>
                        <a:latin typeface="Times New Roman"/>
                        <a:ea typeface="Times New Roman"/>
                      </a:endParaRPr>
                    </a:p>
                  </a:txBody>
                  <a:tcPr marL="68580" marR="68580" marT="0" marB="0" anchor="ctr"/>
                </a:tc>
              </a:tr>
              <a:tr h="426720">
                <a:tc>
                  <a:txBody>
                    <a:bodyPr/>
                    <a:lstStyle/>
                    <a:p>
                      <a:pPr>
                        <a:spcAft>
                          <a:spcPts val="0"/>
                        </a:spcAft>
                      </a:pPr>
                      <a:r>
                        <a:rPr lang="en-GB" sz="1700">
                          <a:effectLst/>
                        </a:rPr>
                        <a:t>Very well / well prepared for work</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59%</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68%</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66%</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dirty="0">
                          <a:effectLst/>
                        </a:rPr>
                        <a:t>73%</a:t>
                      </a:r>
                      <a:endParaRPr lang="en-GB" sz="1700" dirty="0">
                        <a:effectLst/>
                        <a:latin typeface="Times New Roman"/>
                        <a:ea typeface="Times New Roman"/>
                      </a:endParaRPr>
                    </a:p>
                  </a:txBody>
                  <a:tcPr marL="68580" marR="68580" marT="0" marB="0" anchor="ctr"/>
                </a:tc>
                <a:tc>
                  <a:txBody>
                    <a:bodyPr/>
                    <a:lstStyle/>
                    <a:p>
                      <a:pPr algn="ctr">
                        <a:spcAft>
                          <a:spcPts val="0"/>
                        </a:spcAft>
                      </a:pPr>
                      <a:r>
                        <a:rPr lang="en-GB" sz="1700">
                          <a:effectLst/>
                        </a:rPr>
                        <a:t>83%</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86%</a:t>
                      </a:r>
                      <a:endParaRPr lang="en-GB" sz="1700">
                        <a:effectLst/>
                        <a:latin typeface="Times New Roman"/>
                        <a:ea typeface="Times New Roman"/>
                      </a:endParaRPr>
                    </a:p>
                  </a:txBody>
                  <a:tcPr marL="68580" marR="68580" marT="0" marB="0" anchor="ctr"/>
                </a:tc>
              </a:tr>
              <a:tr h="426720">
                <a:tc>
                  <a:txBody>
                    <a:bodyPr/>
                    <a:lstStyle/>
                    <a:p>
                      <a:pPr>
                        <a:spcAft>
                          <a:spcPts val="0"/>
                        </a:spcAft>
                      </a:pPr>
                      <a:r>
                        <a:rPr lang="en-GB" sz="1700">
                          <a:effectLst/>
                        </a:rPr>
                        <a:t>Poorly / very poorly prepared for work</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36%</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28%</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29%</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24%</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a:effectLst/>
                        </a:rPr>
                        <a:t>13%</a:t>
                      </a:r>
                      <a:endParaRPr lang="en-GB" sz="1700">
                        <a:effectLst/>
                        <a:latin typeface="Times New Roman"/>
                        <a:ea typeface="Times New Roman"/>
                      </a:endParaRPr>
                    </a:p>
                  </a:txBody>
                  <a:tcPr marL="68580" marR="68580" marT="0" marB="0" anchor="ctr"/>
                </a:tc>
                <a:tc>
                  <a:txBody>
                    <a:bodyPr/>
                    <a:lstStyle/>
                    <a:p>
                      <a:pPr algn="ctr">
                        <a:spcAft>
                          <a:spcPts val="0"/>
                        </a:spcAft>
                      </a:pPr>
                      <a:r>
                        <a:rPr lang="en-GB" sz="1700" dirty="0">
                          <a:effectLst/>
                        </a:rPr>
                        <a:t>11%</a:t>
                      </a:r>
                      <a:endParaRPr lang="en-GB" sz="1700" dirty="0">
                        <a:effectLst/>
                        <a:latin typeface="Times New Roman"/>
                        <a:ea typeface="Times New Roman"/>
                      </a:endParaRPr>
                    </a:p>
                  </a:txBody>
                  <a:tcPr marL="68580" marR="68580" marT="0" marB="0" anchor="ctr"/>
                </a:tc>
              </a:tr>
            </a:tbl>
          </a:graphicData>
        </a:graphic>
      </p:graphicFrame>
      <p:sp>
        <p:nvSpPr>
          <p:cNvPr id="7" name="Text Box 4"/>
          <p:cNvSpPr txBox="1">
            <a:spLocks noChangeArrowheads="1"/>
          </p:cNvSpPr>
          <p:nvPr/>
        </p:nvSpPr>
        <p:spPr bwMode="auto">
          <a:xfrm>
            <a:off x="387353" y="3385185"/>
            <a:ext cx="8532141" cy="20559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Bef>
                <a:spcPct val="50000"/>
              </a:spcBef>
              <a:defRPr/>
            </a:pPr>
            <a:r>
              <a:rPr lang="en-US" sz="2200" dirty="0" smtClean="0">
                <a:latin typeface="Arial" charset="0"/>
              </a:rPr>
              <a:t>However, the labour market is tightening.</a:t>
            </a:r>
          </a:p>
          <a:p>
            <a:pPr marL="342900" indent="-342900">
              <a:lnSpc>
                <a:spcPct val="120000"/>
              </a:lnSpc>
              <a:spcBef>
                <a:spcPct val="50000"/>
              </a:spcBef>
              <a:buFont typeface="Arial" panose="020B0604020202020204" pitchFamily="34" charset="0"/>
              <a:buChar char="•"/>
              <a:defRPr/>
            </a:pPr>
            <a:r>
              <a:rPr lang="en-GB" sz="2200" dirty="0" smtClean="0">
                <a:latin typeface="Arial" charset="0"/>
              </a:rPr>
              <a:t>In </a:t>
            </a:r>
            <a:r>
              <a:rPr lang="en-GB" sz="2200" dirty="0">
                <a:latin typeface="Arial" charset="0"/>
              </a:rPr>
              <a:t>2011, 16% of vacancies remained unfilled because employers couldn’t find applicants with the required skills</a:t>
            </a:r>
            <a:r>
              <a:rPr lang="en-GB" sz="2200" dirty="0" smtClean="0">
                <a:latin typeface="Arial" charset="0"/>
              </a:rPr>
              <a:t>.</a:t>
            </a:r>
          </a:p>
          <a:p>
            <a:pPr marL="342900" indent="-342900">
              <a:lnSpc>
                <a:spcPct val="120000"/>
              </a:lnSpc>
              <a:spcBef>
                <a:spcPct val="50000"/>
              </a:spcBef>
              <a:buFont typeface="Arial" panose="020B0604020202020204" pitchFamily="34" charset="0"/>
              <a:buChar char="•"/>
              <a:defRPr/>
            </a:pPr>
            <a:r>
              <a:rPr lang="en-GB" sz="2200" dirty="0" smtClean="0">
                <a:latin typeface="Arial" charset="0"/>
              </a:rPr>
              <a:t> </a:t>
            </a:r>
            <a:r>
              <a:rPr lang="en-GB" sz="2200" dirty="0">
                <a:latin typeface="Arial" charset="0"/>
              </a:rPr>
              <a:t>In 2013, this figure had increased to 22%. </a:t>
            </a:r>
            <a:endParaRPr lang="en-US" sz="2200" dirty="0">
              <a:latin typeface="Arial" charset="0"/>
            </a:endParaRPr>
          </a:p>
        </p:txBody>
      </p:sp>
    </p:spTree>
    <p:extLst>
      <p:ext uri="{BB962C8B-B14F-4D97-AF65-F5344CB8AC3E}">
        <p14:creationId xmlns:p14="http://schemas.microsoft.com/office/powerpoint/2010/main" xmlns="" val="1817771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UoE Corporate Ppoint8.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8" name="TextBox 7"/>
          <p:cNvSpPr txBox="1"/>
          <p:nvPr/>
        </p:nvSpPr>
        <p:spPr>
          <a:xfrm>
            <a:off x="350520" y="279400"/>
            <a:ext cx="8473440" cy="523220"/>
          </a:xfrm>
          <a:prstGeom prst="rect">
            <a:avLst/>
          </a:prstGeom>
          <a:noFill/>
        </p:spPr>
        <p:txBody>
          <a:bodyPr wrap="square" rtlCol="0">
            <a:spAutoFit/>
          </a:bodyPr>
          <a:lstStyle/>
          <a:p>
            <a:pPr algn="ctr"/>
            <a:r>
              <a:rPr lang="en-GB" sz="2800" dirty="0" smtClean="0">
                <a:solidFill>
                  <a:srgbClr val="0062AB"/>
                </a:solidFill>
                <a:latin typeface="Arial" charset="0"/>
              </a:rPr>
              <a:t>Time off to train</a:t>
            </a:r>
            <a:endParaRPr lang="en-GB" sz="2800" dirty="0">
              <a:solidFill>
                <a:srgbClr val="0062AB"/>
              </a:solidFill>
              <a:latin typeface="Arial" charset="0"/>
            </a:endParaRPr>
          </a:p>
        </p:txBody>
      </p:sp>
      <p:sp>
        <p:nvSpPr>
          <p:cNvPr id="5" name="TextBox 4"/>
          <p:cNvSpPr txBox="1"/>
          <p:nvPr/>
        </p:nvSpPr>
        <p:spPr>
          <a:xfrm>
            <a:off x="198120" y="5499762"/>
            <a:ext cx="8625840" cy="384721"/>
          </a:xfrm>
          <a:prstGeom prst="rect">
            <a:avLst/>
          </a:prstGeom>
          <a:noFill/>
        </p:spPr>
        <p:txBody>
          <a:bodyPr wrap="square" rtlCol="0">
            <a:spAutoFit/>
          </a:bodyPr>
          <a:lstStyle/>
          <a:p>
            <a:pPr algn="ctr"/>
            <a:r>
              <a:rPr lang="en-GB" sz="1900" dirty="0" smtClean="0">
                <a:latin typeface="Arial" charset="0"/>
              </a:rPr>
              <a:t>% of employees working fewer hours because of training</a:t>
            </a:r>
            <a:endParaRPr lang="en-GB" sz="1900" dirty="0">
              <a:latin typeface="Arial" charset="0"/>
            </a:endParaRPr>
          </a:p>
        </p:txBody>
      </p:sp>
      <p:pic>
        <p:nvPicPr>
          <p:cNvPr id="7" name="Picture 6"/>
          <p:cNvPicPr/>
          <p:nvPr/>
        </p:nvPicPr>
        <p:blipFill>
          <a:blip r:embed="rId4">
            <a:extLst>
              <a:ext uri="{28A0092B-C50C-407E-A947-70E740481C1C}">
                <a14:useLocalDpi xmlns:a14="http://schemas.microsoft.com/office/drawing/2010/main" xmlns="" val="0"/>
              </a:ext>
            </a:extLst>
          </a:blip>
          <a:srcRect/>
          <a:stretch>
            <a:fillRect/>
          </a:stretch>
        </p:blipFill>
        <p:spPr bwMode="auto">
          <a:xfrm>
            <a:off x="502920" y="802620"/>
            <a:ext cx="8321040" cy="4561860"/>
          </a:xfrm>
          <a:prstGeom prst="rect">
            <a:avLst/>
          </a:prstGeom>
          <a:noFill/>
          <a:ln>
            <a:noFill/>
          </a:ln>
        </p:spPr>
      </p:pic>
    </p:spTree>
    <p:extLst>
      <p:ext uri="{BB962C8B-B14F-4D97-AF65-F5344CB8AC3E}">
        <p14:creationId xmlns:p14="http://schemas.microsoft.com/office/powerpoint/2010/main" xmlns="" val="27910241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oE Corporate Ppoint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33158"/>
            <a:ext cx="9144000" cy="6838650"/>
          </a:xfrm>
          <a:prstGeom prst="rect">
            <a:avLst/>
          </a:prstGeom>
        </p:spPr>
      </p:pic>
      <p:sp>
        <p:nvSpPr>
          <p:cNvPr id="3" name="Text Box 3"/>
          <p:cNvSpPr txBox="1">
            <a:spLocks noChangeArrowheads="1"/>
          </p:cNvSpPr>
          <p:nvPr/>
        </p:nvSpPr>
        <p:spPr bwMode="auto">
          <a:xfrm>
            <a:off x="290362" y="38100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Potential Priorities</a:t>
            </a:r>
            <a:endParaRPr lang="en-US" sz="3600" dirty="0">
              <a:solidFill>
                <a:srgbClr val="0062AB"/>
              </a:solidFill>
              <a:cs typeface="+mn-cs"/>
            </a:endParaRPr>
          </a:p>
        </p:txBody>
      </p:sp>
      <p:sp>
        <p:nvSpPr>
          <p:cNvPr id="4" name="Text Box 4"/>
          <p:cNvSpPr txBox="1">
            <a:spLocks noChangeArrowheads="1"/>
          </p:cNvSpPr>
          <p:nvPr/>
        </p:nvSpPr>
        <p:spPr bwMode="auto">
          <a:xfrm>
            <a:off x="295913" y="1266825"/>
            <a:ext cx="8532141" cy="40585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marL="358775" indent="-358775">
              <a:lnSpc>
                <a:spcPct val="160000"/>
              </a:lnSpc>
              <a:spcBef>
                <a:spcPts val="800"/>
              </a:spcBef>
              <a:defRPr/>
            </a:pPr>
            <a:r>
              <a:rPr lang="en-US" sz="2200" dirty="0" smtClean="0">
                <a:solidFill>
                  <a:srgbClr val="0062AB"/>
                </a:solidFill>
                <a:latin typeface="Arial" charset="0"/>
                <a:cs typeface="+mn-cs"/>
              </a:rPr>
              <a:t>•</a:t>
            </a:r>
            <a:r>
              <a:rPr lang="en-US" sz="2200" dirty="0" smtClean="0">
                <a:solidFill>
                  <a:srgbClr val="42535A"/>
                </a:solidFill>
                <a:latin typeface="Arial" charset="0"/>
                <a:cs typeface="+mn-cs"/>
              </a:rPr>
              <a:t> </a:t>
            </a:r>
            <a:r>
              <a:rPr lang="en-US" sz="2200" dirty="0" smtClean="0">
                <a:latin typeface="Arial" charset="0"/>
                <a:cs typeface="+mn-cs"/>
              </a:rPr>
              <a:t> 	</a:t>
            </a:r>
            <a:r>
              <a:rPr lang="en-GB" sz="2200" dirty="0" smtClean="0">
                <a:latin typeface="Arial" charset="0"/>
              </a:rPr>
              <a:t>Improving </a:t>
            </a:r>
            <a:r>
              <a:rPr lang="en-GB" sz="2200" dirty="0">
                <a:latin typeface="Arial" charset="0"/>
              </a:rPr>
              <a:t>Information Advice and </a:t>
            </a:r>
            <a:r>
              <a:rPr lang="en-GB" sz="2200" dirty="0" smtClean="0">
                <a:latin typeface="Arial" charset="0"/>
              </a:rPr>
              <a:t>Guidance</a:t>
            </a:r>
          </a:p>
          <a:p>
            <a:pPr marL="358775" indent="-358775">
              <a:lnSpc>
                <a:spcPct val="160000"/>
              </a:lnSpc>
              <a:spcBef>
                <a:spcPts val="800"/>
              </a:spcBef>
              <a:defRPr/>
            </a:pPr>
            <a:r>
              <a:rPr lang="en-US" sz="2200" dirty="0" smtClean="0">
                <a:latin typeface="Arial" charset="0"/>
                <a:cs typeface="+mn-cs"/>
              </a:rPr>
              <a:t>•  	</a:t>
            </a:r>
            <a:r>
              <a:rPr lang="en-GB" sz="2200" dirty="0" smtClean="0">
                <a:latin typeface="Arial" charset="0"/>
              </a:rPr>
              <a:t>Linking </a:t>
            </a:r>
            <a:r>
              <a:rPr lang="en-GB" sz="2200" dirty="0">
                <a:latin typeface="Arial" charset="0"/>
              </a:rPr>
              <a:t>local people to local job </a:t>
            </a:r>
            <a:r>
              <a:rPr lang="en-GB" sz="2200" dirty="0" smtClean="0">
                <a:latin typeface="Arial" charset="0"/>
              </a:rPr>
              <a:t>creation</a:t>
            </a:r>
          </a:p>
          <a:p>
            <a:pPr marL="358775" indent="-358775">
              <a:lnSpc>
                <a:spcPct val="160000"/>
              </a:lnSpc>
              <a:spcBef>
                <a:spcPts val="800"/>
              </a:spcBef>
              <a:defRPr/>
            </a:pPr>
            <a:r>
              <a:rPr lang="en-US" sz="2200" dirty="0" smtClean="0">
                <a:latin typeface="Arial" charset="0"/>
                <a:cs typeface="+mn-cs"/>
              </a:rPr>
              <a:t>• 	</a:t>
            </a:r>
            <a:r>
              <a:rPr lang="en-GB" sz="2200" dirty="0" smtClean="0">
                <a:latin typeface="Arial" charset="0"/>
              </a:rPr>
              <a:t>Growing </a:t>
            </a:r>
            <a:r>
              <a:rPr lang="en-GB" sz="2200" dirty="0">
                <a:latin typeface="Arial" charset="0"/>
              </a:rPr>
              <a:t>the number of </a:t>
            </a:r>
            <a:r>
              <a:rPr lang="en-GB" sz="2200" dirty="0" smtClean="0">
                <a:latin typeface="Arial" charset="0"/>
              </a:rPr>
              <a:t>quality apprenticeships</a:t>
            </a:r>
            <a:r>
              <a:rPr lang="en-US" sz="2200" dirty="0" smtClean="0">
                <a:latin typeface="Arial" charset="0"/>
              </a:rPr>
              <a:t> </a:t>
            </a:r>
            <a:endParaRPr lang="en-US" sz="2200" dirty="0">
              <a:latin typeface="Arial" charset="0"/>
            </a:endParaRPr>
          </a:p>
          <a:p>
            <a:pPr marL="358775" indent="-358775">
              <a:lnSpc>
                <a:spcPct val="160000"/>
              </a:lnSpc>
              <a:spcBef>
                <a:spcPts val="800"/>
              </a:spcBef>
              <a:defRPr/>
            </a:pPr>
            <a:r>
              <a:rPr lang="en-US" sz="2200" dirty="0" smtClean="0">
                <a:latin typeface="Arial" charset="0"/>
              </a:rPr>
              <a:t>•  	</a:t>
            </a:r>
            <a:r>
              <a:rPr lang="en-GB" sz="2200" dirty="0" smtClean="0">
                <a:latin typeface="Arial" charset="0"/>
              </a:rPr>
              <a:t>Addressing </a:t>
            </a:r>
            <a:r>
              <a:rPr lang="en-GB" sz="2200" dirty="0">
                <a:latin typeface="Arial" charset="0"/>
              </a:rPr>
              <a:t>low levels of progression into Higher </a:t>
            </a:r>
            <a:r>
              <a:rPr lang="en-GB" sz="2200" dirty="0" smtClean="0">
                <a:latin typeface="Arial" charset="0"/>
              </a:rPr>
              <a:t>Education</a:t>
            </a:r>
          </a:p>
          <a:p>
            <a:pPr marL="358775" indent="-358775">
              <a:lnSpc>
                <a:spcPct val="160000"/>
              </a:lnSpc>
              <a:spcBef>
                <a:spcPts val="800"/>
              </a:spcBef>
              <a:buFont typeface="Arial" panose="020B0604020202020204" pitchFamily="34" charset="0"/>
              <a:buChar char="•"/>
              <a:defRPr/>
            </a:pPr>
            <a:r>
              <a:rPr lang="en-US" sz="2200" dirty="0" smtClean="0">
                <a:latin typeface="Arial" charset="0"/>
              </a:rPr>
              <a:t>Graduate Retention / making use of the available skills</a:t>
            </a:r>
          </a:p>
          <a:p>
            <a:pPr marL="358775" indent="-358775">
              <a:lnSpc>
                <a:spcPct val="110000"/>
              </a:lnSpc>
              <a:spcBef>
                <a:spcPts val="800"/>
              </a:spcBef>
              <a:buFont typeface="Arial" panose="020B0604020202020204" pitchFamily="34" charset="0"/>
              <a:buChar char="•"/>
              <a:defRPr/>
            </a:pPr>
            <a:r>
              <a:rPr lang="en-GB" sz="2200" dirty="0" smtClean="0">
                <a:latin typeface="Arial" charset="0"/>
              </a:rPr>
              <a:t>Addressing technical / Higher level skills gaps, </a:t>
            </a:r>
            <a:br>
              <a:rPr lang="en-GB" sz="2200" dirty="0" smtClean="0">
                <a:latin typeface="Arial" charset="0"/>
              </a:rPr>
            </a:br>
            <a:r>
              <a:rPr lang="en-GB" sz="2200" dirty="0" smtClean="0">
                <a:latin typeface="Arial" charset="0"/>
              </a:rPr>
              <a:t>especially in strategic sectors</a:t>
            </a:r>
            <a:endParaRPr lang="en-US" sz="2200" dirty="0">
              <a:latin typeface="Arial" charset="0"/>
            </a:endParaRPr>
          </a:p>
        </p:txBody>
      </p:sp>
    </p:spTree>
    <p:extLst>
      <p:ext uri="{BB962C8B-B14F-4D97-AF65-F5344CB8AC3E}">
        <p14:creationId xmlns:p14="http://schemas.microsoft.com/office/powerpoint/2010/main" xmlns="" val="8783987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oE Corporate Ppoint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33158"/>
            <a:ext cx="9144000" cy="6838650"/>
          </a:xfrm>
          <a:prstGeom prst="rect">
            <a:avLst/>
          </a:prstGeom>
        </p:spPr>
      </p:pic>
      <p:sp>
        <p:nvSpPr>
          <p:cNvPr id="3" name="Text Box 3"/>
          <p:cNvSpPr txBox="1">
            <a:spLocks noChangeArrowheads="1"/>
          </p:cNvSpPr>
          <p:nvPr/>
        </p:nvSpPr>
        <p:spPr bwMode="auto">
          <a:xfrm>
            <a:off x="290362" y="381000"/>
            <a:ext cx="8537692"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en-US" sz="3600" dirty="0" smtClean="0">
                <a:solidFill>
                  <a:srgbClr val="0062AB"/>
                </a:solidFill>
                <a:latin typeface="Arial" charset="0"/>
                <a:cs typeface="+mn-cs"/>
              </a:rPr>
              <a:t>Data Analytics</a:t>
            </a:r>
            <a:endParaRPr lang="en-US" sz="3600" dirty="0">
              <a:solidFill>
                <a:srgbClr val="0062AB"/>
              </a:solidFill>
              <a:cs typeface="+mn-cs"/>
            </a:endParaRPr>
          </a:p>
        </p:txBody>
      </p:sp>
      <p:sp>
        <p:nvSpPr>
          <p:cNvPr id="4" name="Text Box 4"/>
          <p:cNvSpPr txBox="1">
            <a:spLocks noChangeArrowheads="1"/>
          </p:cNvSpPr>
          <p:nvPr/>
        </p:nvSpPr>
        <p:spPr bwMode="auto">
          <a:xfrm>
            <a:off x="295913" y="1266825"/>
            <a:ext cx="8532141" cy="4060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marL="358775" indent="-358775">
              <a:lnSpc>
                <a:spcPct val="120000"/>
              </a:lnSpc>
              <a:spcBef>
                <a:spcPts val="800"/>
              </a:spcBef>
              <a:buFont typeface="Arial" panose="020B0604020202020204" pitchFamily="34" charset="0"/>
              <a:buChar char="•"/>
              <a:defRPr/>
            </a:pPr>
            <a:r>
              <a:rPr lang="en-GB" sz="2200" dirty="0" smtClean="0">
                <a:latin typeface="Arial" charset="0"/>
              </a:rPr>
              <a:t>Improve </a:t>
            </a:r>
            <a:r>
              <a:rPr lang="en-GB" sz="2200" dirty="0">
                <a:latin typeface="Arial" charset="0"/>
              </a:rPr>
              <a:t>the teaching of mathematics in schools and </a:t>
            </a:r>
            <a:r>
              <a:rPr lang="en-GB" sz="2200" dirty="0" smtClean="0">
                <a:latin typeface="Arial" charset="0"/>
              </a:rPr>
              <a:t>colleges</a:t>
            </a:r>
          </a:p>
          <a:p>
            <a:pPr marL="358775" indent="-358775">
              <a:lnSpc>
                <a:spcPct val="120000"/>
              </a:lnSpc>
              <a:spcBef>
                <a:spcPts val="800"/>
              </a:spcBef>
              <a:buFont typeface="Arial" panose="020B0604020202020204" pitchFamily="34" charset="0"/>
              <a:buChar char="•"/>
              <a:defRPr/>
            </a:pPr>
            <a:r>
              <a:rPr lang="en-GB" sz="2200" dirty="0" smtClean="0">
                <a:latin typeface="Arial" charset="0"/>
              </a:rPr>
              <a:t>Provide </a:t>
            </a:r>
            <a:r>
              <a:rPr lang="en-GB" sz="2200" dirty="0">
                <a:latin typeface="Arial" charset="0"/>
              </a:rPr>
              <a:t>more and better IAG re careers in data analytics</a:t>
            </a:r>
          </a:p>
          <a:p>
            <a:pPr marL="358775" indent="-358775">
              <a:lnSpc>
                <a:spcPct val="120000"/>
              </a:lnSpc>
              <a:spcBef>
                <a:spcPts val="800"/>
              </a:spcBef>
              <a:buFont typeface="Arial" panose="020B0604020202020204" pitchFamily="34" charset="0"/>
              <a:buChar char="•"/>
              <a:defRPr/>
            </a:pPr>
            <a:r>
              <a:rPr lang="en-GB" sz="2200" dirty="0" smtClean="0">
                <a:latin typeface="Arial" charset="0"/>
              </a:rPr>
              <a:t>Embed </a:t>
            </a:r>
            <a:r>
              <a:rPr lang="en-GB" sz="2200" dirty="0">
                <a:latin typeface="Arial" charset="0"/>
              </a:rPr>
              <a:t>data analysis in other subjects</a:t>
            </a:r>
          </a:p>
          <a:p>
            <a:pPr marL="358775" indent="-358775">
              <a:lnSpc>
                <a:spcPct val="120000"/>
              </a:lnSpc>
              <a:spcBef>
                <a:spcPts val="800"/>
              </a:spcBef>
              <a:buFont typeface="Arial" panose="020B0604020202020204" pitchFamily="34" charset="0"/>
              <a:buChar char="•"/>
              <a:defRPr/>
            </a:pPr>
            <a:r>
              <a:rPr lang="en-GB" sz="2200" dirty="0" smtClean="0">
                <a:latin typeface="Arial" charset="0"/>
              </a:rPr>
              <a:t>Support </a:t>
            </a:r>
            <a:r>
              <a:rPr lang="en-GB" sz="2200" dirty="0">
                <a:latin typeface="Arial" charset="0"/>
              </a:rPr>
              <a:t>the development of extra-curricular data activities</a:t>
            </a:r>
          </a:p>
          <a:p>
            <a:pPr marL="358775" indent="-358775">
              <a:lnSpc>
                <a:spcPct val="120000"/>
              </a:lnSpc>
              <a:spcBef>
                <a:spcPts val="800"/>
              </a:spcBef>
              <a:buFont typeface="Arial" panose="020B0604020202020204" pitchFamily="34" charset="0"/>
              <a:buChar char="•"/>
              <a:defRPr/>
            </a:pPr>
            <a:r>
              <a:rPr lang="en-GB" sz="2200" dirty="0" smtClean="0">
                <a:latin typeface="Arial" charset="0"/>
              </a:rPr>
              <a:t>Develop </a:t>
            </a:r>
            <a:r>
              <a:rPr lang="en-GB" sz="2200" dirty="0">
                <a:latin typeface="Arial" charset="0"/>
              </a:rPr>
              <a:t>an apprenticeship pathway in Data Analytics</a:t>
            </a:r>
          </a:p>
          <a:p>
            <a:pPr marL="358775" indent="-358775">
              <a:lnSpc>
                <a:spcPct val="120000"/>
              </a:lnSpc>
              <a:spcBef>
                <a:spcPts val="800"/>
              </a:spcBef>
              <a:buFont typeface="Arial" panose="020B0604020202020204" pitchFamily="34" charset="0"/>
              <a:buChar char="•"/>
              <a:defRPr/>
            </a:pPr>
            <a:r>
              <a:rPr lang="en-GB" sz="2200" dirty="0" smtClean="0">
                <a:latin typeface="Arial" charset="0"/>
              </a:rPr>
              <a:t>Boost </a:t>
            </a:r>
            <a:r>
              <a:rPr lang="en-GB" sz="2200" dirty="0">
                <a:latin typeface="Arial" charset="0"/>
              </a:rPr>
              <a:t>the employability </a:t>
            </a:r>
            <a:r>
              <a:rPr lang="en-GB" sz="2200" dirty="0" smtClean="0">
                <a:latin typeface="Arial" charset="0"/>
              </a:rPr>
              <a:t>/retention </a:t>
            </a:r>
            <a:r>
              <a:rPr lang="en-GB" sz="2200" dirty="0">
                <a:latin typeface="Arial" charset="0"/>
              </a:rPr>
              <a:t>of graduates </a:t>
            </a:r>
            <a:r>
              <a:rPr lang="en-GB" sz="2200" dirty="0" smtClean="0">
                <a:latin typeface="Arial" charset="0"/>
              </a:rPr>
              <a:t>w/ data analytics </a:t>
            </a:r>
            <a:endParaRPr lang="en-GB" sz="2200" dirty="0">
              <a:latin typeface="Arial" charset="0"/>
            </a:endParaRPr>
          </a:p>
          <a:p>
            <a:pPr marL="358775" indent="-358775">
              <a:lnSpc>
                <a:spcPct val="120000"/>
              </a:lnSpc>
              <a:spcBef>
                <a:spcPts val="800"/>
              </a:spcBef>
              <a:buFont typeface="Arial" panose="020B0604020202020204" pitchFamily="34" charset="0"/>
              <a:buChar char="•"/>
              <a:defRPr/>
            </a:pPr>
            <a:r>
              <a:rPr lang="en-GB" sz="2200" dirty="0" smtClean="0">
                <a:latin typeface="Arial" charset="0"/>
              </a:rPr>
              <a:t>Raise </a:t>
            </a:r>
            <a:r>
              <a:rPr lang="en-GB" sz="2200" dirty="0">
                <a:latin typeface="Arial" charset="0"/>
              </a:rPr>
              <a:t>business awareness of the value of data </a:t>
            </a:r>
            <a:endParaRPr lang="en-GB" sz="2200" dirty="0" smtClean="0">
              <a:latin typeface="Arial" charset="0"/>
            </a:endParaRPr>
          </a:p>
          <a:p>
            <a:pPr marL="358775" indent="-358775">
              <a:lnSpc>
                <a:spcPct val="120000"/>
              </a:lnSpc>
              <a:spcBef>
                <a:spcPts val="800"/>
              </a:spcBef>
              <a:buFont typeface="Arial" panose="020B0604020202020204" pitchFamily="34" charset="0"/>
              <a:buChar char="•"/>
              <a:defRPr/>
            </a:pPr>
            <a:r>
              <a:rPr lang="en-GB" sz="2200" dirty="0" smtClean="0">
                <a:latin typeface="Arial" charset="0"/>
              </a:rPr>
              <a:t>CPD </a:t>
            </a:r>
            <a:r>
              <a:rPr lang="en-GB" sz="2200" dirty="0">
                <a:latin typeface="Arial" charset="0"/>
              </a:rPr>
              <a:t>data professionals</a:t>
            </a:r>
          </a:p>
        </p:txBody>
      </p:sp>
    </p:spTree>
    <p:extLst>
      <p:ext uri="{BB962C8B-B14F-4D97-AF65-F5344CB8AC3E}">
        <p14:creationId xmlns:p14="http://schemas.microsoft.com/office/powerpoint/2010/main" xmlns="" val="2907932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oE Corporate Ppoint1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1" y="25656"/>
            <a:ext cx="9169873" cy="6858000"/>
          </a:xfrm>
          <a:prstGeom prst="rect">
            <a:avLst/>
          </a:prstGeom>
        </p:spPr>
      </p:pic>
      <p:sp>
        <p:nvSpPr>
          <p:cNvPr id="5" name="Text Box 3"/>
          <p:cNvSpPr txBox="1">
            <a:spLocks noChangeArrowheads="1"/>
          </p:cNvSpPr>
          <p:nvPr/>
        </p:nvSpPr>
        <p:spPr bwMode="auto">
          <a:xfrm>
            <a:off x="1143014" y="1729619"/>
            <a:ext cx="7454754" cy="17707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Aft>
                <a:spcPts val="1000"/>
              </a:spcAft>
            </a:pPr>
            <a:r>
              <a:rPr lang="en-GB" sz="3200" b="1" dirty="0" smtClean="0">
                <a:solidFill>
                  <a:srgbClr val="0062AB"/>
                </a:solidFill>
                <a:latin typeface="Arial"/>
                <a:cs typeface="Arial"/>
              </a:rPr>
              <a:t>Thank You</a:t>
            </a:r>
            <a:endParaRPr lang="en-GB" sz="3200" b="1" dirty="0">
              <a:solidFill>
                <a:srgbClr val="0062AB"/>
              </a:solidFill>
              <a:latin typeface="Arial"/>
              <a:cs typeface="Arial"/>
            </a:endParaRPr>
          </a:p>
          <a:p>
            <a:pPr>
              <a:spcAft>
                <a:spcPts val="1000"/>
              </a:spcAft>
            </a:pPr>
            <a:endParaRPr lang="en-GB" sz="2700" dirty="0">
              <a:solidFill>
                <a:srgbClr val="7F7F7F"/>
              </a:solidFill>
              <a:latin typeface="Calibri" charset="0"/>
            </a:endParaRPr>
          </a:p>
          <a:p>
            <a:pPr>
              <a:spcAft>
                <a:spcPts val="1000"/>
              </a:spcAft>
            </a:pPr>
            <a:r>
              <a:rPr lang="en-US" sz="2700" dirty="0">
                <a:solidFill>
                  <a:srgbClr val="7F7F7F"/>
                </a:solidFill>
                <a:latin typeface="Calibri" charset="0"/>
              </a:rPr>
              <a:t> </a:t>
            </a:r>
          </a:p>
        </p:txBody>
      </p:sp>
      <p:sp>
        <p:nvSpPr>
          <p:cNvPr id="6" name="Text Box 4"/>
          <p:cNvSpPr txBox="1">
            <a:spLocks noChangeArrowheads="1"/>
          </p:cNvSpPr>
          <p:nvPr/>
        </p:nvSpPr>
        <p:spPr bwMode="auto">
          <a:xfrm>
            <a:off x="1102961" y="4519313"/>
            <a:ext cx="7772400" cy="3180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1600" b="1" dirty="0">
                <a:solidFill>
                  <a:srgbClr val="7F7F7F"/>
                </a:solidFill>
                <a:latin typeface="Arial" charset="0"/>
              </a:rPr>
              <a:t>Contact us</a:t>
            </a:r>
            <a:r>
              <a:rPr lang="en-US" sz="1600" b="1" dirty="0" smtClean="0">
                <a:solidFill>
                  <a:srgbClr val="7F7F7F"/>
                </a:solidFill>
                <a:latin typeface="Arial" charset="0"/>
              </a:rPr>
              <a:t>:  Ben Neild</a:t>
            </a:r>
            <a:endParaRPr lang="en-US" sz="1600" dirty="0">
              <a:solidFill>
                <a:srgbClr val="7F7F7F"/>
              </a:solidFill>
              <a:latin typeface="Arial" charset="0"/>
            </a:endParaRPr>
          </a:p>
        </p:txBody>
      </p:sp>
      <p:sp>
        <p:nvSpPr>
          <p:cNvPr id="7" name="Text Box 5"/>
          <p:cNvSpPr txBox="1">
            <a:spLocks noChangeArrowheads="1"/>
          </p:cNvSpPr>
          <p:nvPr/>
        </p:nvSpPr>
        <p:spPr bwMode="auto">
          <a:xfrm>
            <a:off x="1119290" y="4862213"/>
            <a:ext cx="7772400" cy="6627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1600" dirty="0" smtClean="0">
                <a:solidFill>
                  <a:srgbClr val="7F7F7F"/>
                </a:solidFill>
                <a:latin typeface="Arial" charset="0"/>
                <a:hlinkClick r:id="rId4"/>
              </a:rPr>
              <a:t>b.neild@exeter.ac.uk</a:t>
            </a:r>
            <a:r>
              <a:rPr lang="en-US" sz="1600" dirty="0" smtClean="0">
                <a:solidFill>
                  <a:srgbClr val="7F7F7F"/>
                </a:solidFill>
                <a:latin typeface="Arial" charset="0"/>
              </a:rPr>
              <a:t>	</a:t>
            </a:r>
            <a:endParaRPr lang="en-US" sz="1600" dirty="0">
              <a:solidFill>
                <a:srgbClr val="7F7F7F"/>
              </a:solidFill>
              <a:latin typeface="Arial" charset="0"/>
            </a:endParaRPr>
          </a:p>
          <a:p>
            <a:pPr>
              <a:lnSpc>
                <a:spcPct val="90000"/>
              </a:lnSpc>
              <a:spcBef>
                <a:spcPct val="50000"/>
              </a:spcBef>
            </a:pPr>
            <a:r>
              <a:rPr lang="en-US" sz="1600" dirty="0" smtClean="0">
                <a:solidFill>
                  <a:srgbClr val="7F7F7F"/>
                </a:solidFill>
                <a:latin typeface="Arial" charset="0"/>
              </a:rPr>
              <a:t>01392 264823</a:t>
            </a:r>
            <a:endParaRPr lang="en-US" sz="1600" dirty="0">
              <a:solidFill>
                <a:srgbClr val="7F7F7F"/>
              </a:solidFill>
              <a:latin typeface="Arial" charset="0"/>
            </a:endParaRPr>
          </a:p>
        </p:txBody>
      </p:sp>
    </p:spTree>
    <p:extLst>
      <p:ext uri="{BB962C8B-B14F-4D97-AF65-F5344CB8AC3E}">
        <p14:creationId xmlns:p14="http://schemas.microsoft.com/office/powerpoint/2010/main" xmlns="" val="2276855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854</TotalTime>
  <Words>1517</Words>
  <Application>Microsoft Office PowerPoint</Application>
  <PresentationFormat>On-screen Show (4:3)</PresentationFormat>
  <Paragraphs>236</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Denman</dc:creator>
  <cp:lastModifiedBy>OT018168</cp:lastModifiedBy>
  <cp:revision>88</cp:revision>
  <cp:lastPrinted>2015-10-01T16:42:47Z</cp:lastPrinted>
  <dcterms:created xsi:type="dcterms:W3CDTF">2011-11-15T11:28:50Z</dcterms:created>
  <dcterms:modified xsi:type="dcterms:W3CDTF">2015-10-05T07:31:28Z</dcterms:modified>
</cp:coreProperties>
</file>